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1331-3046-4C77-9333-B752C346CCF1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4B6E-3032-4ACD-81EB-E2AD5E5EE0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1331-3046-4C77-9333-B752C346CCF1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4B6E-3032-4ACD-81EB-E2AD5E5EE0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1331-3046-4C77-9333-B752C346CCF1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4B6E-3032-4ACD-81EB-E2AD5E5EE0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1331-3046-4C77-9333-B752C346CCF1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4B6E-3032-4ACD-81EB-E2AD5E5EE0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1331-3046-4C77-9333-B752C346CCF1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4B6E-3032-4ACD-81EB-E2AD5E5EE0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1331-3046-4C77-9333-B752C346CCF1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4B6E-3032-4ACD-81EB-E2AD5E5EE0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1331-3046-4C77-9333-B752C346CCF1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4B6E-3032-4ACD-81EB-E2AD5E5EE0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1331-3046-4C77-9333-B752C346CCF1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4B6E-3032-4ACD-81EB-E2AD5E5EE0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1331-3046-4C77-9333-B752C346CCF1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4B6E-3032-4ACD-81EB-E2AD5E5EE0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1331-3046-4C77-9333-B752C346CCF1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4B6E-3032-4ACD-81EB-E2AD5E5EE0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1331-3046-4C77-9333-B752C346CCF1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4B6E-3032-4ACD-81EB-E2AD5E5EE0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E1331-3046-4C77-9333-B752C346CCF1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04B6E-3032-4ACD-81EB-E2AD5E5EE04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7;&#1088;&#1077;&#1079;&#1080;&#1076;&#1077;&#1085;&#1090;&#1089;&#1082;&#1080;&#1077;&#1075;&#1088;&#1072;&#1085;&#1090;&#1099;.&#1088;&#1092;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ravkonkurs.ru/" TargetMode="External"/><Relationship Id="rId5" Type="http://schemas.openxmlformats.org/officeDocument/2006/relationships/hyperlink" Target="https://&#1076;&#1086;&#1073;&#1088;&#1086;&#1074;&#1086;&#1083;&#1100;&#1094;&#1099;&#1088;&#1086;&#1089;&#1089;&#1080;&#1080;.&#1088;&#1092;/contests/2019/dobrovolec" TargetMode="External"/><Relationship Id="rId4" Type="http://schemas.openxmlformats.org/officeDocument/2006/relationships/hyperlink" Target="http://grant.myrosmol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367895/1f9a4534-695a-4c8e-ba48-65675bcd724d/s1200"/>
          <p:cNvPicPr>
            <a:picLocks noChangeAspect="1" noChangeArrowheads="1"/>
          </p:cNvPicPr>
          <p:nvPr/>
        </p:nvPicPr>
        <p:blipFill>
          <a:blip r:embed="rId2" cstate="print"/>
          <a:srcRect l="269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0070C0"/>
                </a:solidFill>
                <a:latin typeface="AGCooperCyr" pitchFamily="34" charset="0"/>
              </a:rPr>
              <a:t>Проектная деятельность</a:t>
            </a:r>
            <a:endParaRPr lang="ru-RU" sz="6000" dirty="0">
              <a:solidFill>
                <a:srgbClr val="0070C0"/>
              </a:solidFill>
              <a:latin typeface="AGCooperCyr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4174232"/>
            <a:ext cx="7704856" cy="83894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Проекты ГБСУ АО «Каргопольский СРЦН», реализованные в 2019 году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367895/1f9a4534-695a-4c8e-ba48-65675bcd724d/s1200"/>
          <p:cNvPicPr>
            <a:picLocks noChangeAspect="1" noChangeArrowheads="1"/>
          </p:cNvPicPr>
          <p:nvPr/>
        </p:nvPicPr>
        <p:blipFill>
          <a:blip r:embed="rId2" cstate="print"/>
          <a:srcRect l="269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27384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AGCooperCyr" pitchFamily="34" charset="0"/>
              </a:rPr>
              <a:t>Школа семейного театра «Бабушкины сказки»</a:t>
            </a:r>
            <a:endParaRPr lang="ru-RU" sz="5400" dirty="0">
              <a:solidFill>
                <a:srgbClr val="0070C0"/>
              </a:solidFill>
              <a:latin typeface="AGCooperCyr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316360"/>
            <a:ext cx="7772400" cy="1464568"/>
          </a:xfrm>
        </p:spPr>
        <p:txBody>
          <a:bodyPr>
            <a:noAutofit/>
          </a:bodyPr>
          <a:lstStyle/>
          <a:p>
            <a:pPr lvl="0" algn="just"/>
            <a:r>
              <a:rPr lang="ru-RU" sz="2400" b="1" dirty="0" smtClean="0">
                <a:solidFill>
                  <a:schemeClr val="tx2"/>
                </a:solidFill>
              </a:rPr>
              <a:t>Сумма гранта</a:t>
            </a:r>
            <a:r>
              <a:rPr lang="ru-RU" sz="2400" dirty="0" smtClean="0">
                <a:solidFill>
                  <a:schemeClr val="tx2"/>
                </a:solidFill>
              </a:rPr>
              <a:t>: </a:t>
            </a:r>
            <a:r>
              <a:rPr lang="ru-RU" sz="2400" dirty="0">
                <a:solidFill>
                  <a:schemeClr val="tx2"/>
                </a:solidFill>
              </a:rPr>
              <a:t>48 000 </a:t>
            </a:r>
            <a:r>
              <a:rPr lang="ru-RU" sz="2400" dirty="0" smtClean="0">
                <a:solidFill>
                  <a:schemeClr val="tx2"/>
                </a:solidFill>
              </a:rPr>
              <a:t>руб. </a:t>
            </a:r>
          </a:p>
          <a:p>
            <a:pPr lvl="0" algn="l"/>
            <a:r>
              <a:rPr lang="ru-RU" sz="2400" b="1" dirty="0" smtClean="0">
                <a:solidFill>
                  <a:schemeClr val="tx2"/>
                </a:solidFill>
              </a:rPr>
              <a:t>Источник</a:t>
            </a:r>
            <a:r>
              <a:rPr lang="ru-RU" sz="2400" dirty="0" smtClean="0">
                <a:solidFill>
                  <a:schemeClr val="tx2"/>
                </a:solidFill>
              </a:rPr>
              <a:t>: Районный конкурс проектов «Малая культурная мозаика- 2019».</a:t>
            </a:r>
            <a:endParaRPr lang="ru-RU" sz="2400" dirty="0" smtClean="0">
              <a:solidFill>
                <a:schemeClr val="tx2"/>
              </a:solidFill>
            </a:endParaRPr>
          </a:p>
        </p:txBody>
      </p:sp>
      <p:pic>
        <p:nvPicPr>
          <p:cNvPr id="21507" name="Picture 3" descr="C:\Users\AS\Desktop\zRyFYBgEJw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564904"/>
            <a:ext cx="6210000" cy="41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367895/1f9a4534-695a-4c8e-ba48-65675bcd724d/s1200"/>
          <p:cNvPicPr>
            <a:picLocks noChangeAspect="1" noChangeArrowheads="1"/>
          </p:cNvPicPr>
          <p:nvPr/>
        </p:nvPicPr>
        <p:blipFill>
          <a:blip r:embed="rId2" cstate="print"/>
          <a:srcRect l="269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27384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rgbClr val="0070C0"/>
                </a:solidFill>
                <a:latin typeface="AGCooperCyr" pitchFamily="34" charset="0"/>
              </a:rPr>
              <a:t>«Домашние клоуны»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316360"/>
            <a:ext cx="7772400" cy="1464568"/>
          </a:xfrm>
        </p:spPr>
        <p:txBody>
          <a:bodyPr>
            <a:noAutofit/>
          </a:bodyPr>
          <a:lstStyle/>
          <a:p>
            <a:pPr lvl="0" algn="l"/>
            <a:r>
              <a:rPr lang="ru-RU" sz="2400" b="1" dirty="0" smtClean="0">
                <a:solidFill>
                  <a:schemeClr val="tx2"/>
                </a:solidFill>
              </a:rPr>
              <a:t>Цель проекта</a:t>
            </a:r>
            <a:r>
              <a:rPr lang="ru-RU" sz="2400" dirty="0" smtClean="0">
                <a:solidFill>
                  <a:schemeClr val="tx2"/>
                </a:solidFill>
              </a:rPr>
              <a:t>: Организация </a:t>
            </a:r>
            <a:r>
              <a:rPr lang="ru-RU" sz="2400" dirty="0">
                <a:solidFill>
                  <a:schemeClr val="tx2"/>
                </a:solidFill>
              </a:rPr>
              <a:t>социального сопровождения семей, воспитывающих </a:t>
            </a:r>
            <a:r>
              <a:rPr lang="ru-RU" sz="2400" dirty="0" err="1">
                <a:solidFill>
                  <a:schemeClr val="tx2"/>
                </a:solidFill>
              </a:rPr>
              <a:t>маломобильных</a:t>
            </a:r>
            <a:r>
              <a:rPr lang="ru-RU" sz="2400" dirty="0">
                <a:solidFill>
                  <a:schemeClr val="tx2"/>
                </a:solidFill>
              </a:rPr>
              <a:t> детей, проживающих на территории Каргопольского района Архангельской области.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683568" y="2924944"/>
            <a:ext cx="7772400" cy="35283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>
              <a:spcBef>
                <a:spcPct val="20000"/>
              </a:spcBef>
            </a:pPr>
            <a:r>
              <a:rPr lang="ru-RU" sz="2400" b="1" dirty="0">
                <a:solidFill>
                  <a:schemeClr val="tx2"/>
                </a:solidFill>
              </a:rPr>
              <a:t>Мероприятия</a:t>
            </a:r>
            <a:r>
              <a:rPr lang="ru-RU" sz="2400" dirty="0">
                <a:solidFill>
                  <a:schemeClr val="tx2"/>
                </a:solidFill>
              </a:rPr>
              <a:t>: </a:t>
            </a:r>
            <a:endParaRPr lang="ru-RU" sz="2400" dirty="0" smtClean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</a:pPr>
            <a:r>
              <a:rPr lang="ru-RU" sz="2400" dirty="0" smtClean="0">
                <a:solidFill>
                  <a:schemeClr val="tx2"/>
                </a:solidFill>
              </a:rPr>
              <a:t>1. Закупка игрового инвентаря и оборудования.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solidFill>
                  <a:schemeClr val="tx2"/>
                </a:solidFill>
              </a:rPr>
              <a:t>2. Домашнее </a:t>
            </a:r>
            <a:r>
              <a:rPr lang="ru-RU" sz="2400" dirty="0" err="1">
                <a:solidFill>
                  <a:schemeClr val="tx2"/>
                </a:solidFill>
              </a:rPr>
              <a:t>визитирование</a:t>
            </a:r>
            <a:r>
              <a:rPr lang="ru-RU" sz="2400" dirty="0">
                <a:solidFill>
                  <a:schemeClr val="tx2"/>
                </a:solidFill>
              </a:rPr>
              <a:t> семей, воспитывающих </a:t>
            </a:r>
            <a:r>
              <a:rPr lang="ru-RU" sz="2400" dirty="0" err="1">
                <a:solidFill>
                  <a:schemeClr val="tx2"/>
                </a:solidFill>
              </a:rPr>
              <a:t>маломобильных</a:t>
            </a:r>
            <a:r>
              <a:rPr lang="ru-RU" sz="2400" dirty="0">
                <a:solidFill>
                  <a:schemeClr val="tx2"/>
                </a:solidFill>
              </a:rPr>
              <a:t> детей с инвалидностью, проживающих на территории Каргопольского района Архангельской области.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3. Участие в Международной конференции по больничной клоунаде, организованной АНО </a:t>
            </a:r>
            <a:r>
              <a:rPr lang="ru-RU" sz="2400" dirty="0">
                <a:solidFill>
                  <a:schemeClr val="tx2"/>
                </a:solidFill>
              </a:rPr>
              <a:t>«Больничные клоуны» (г. </a:t>
            </a:r>
            <a:r>
              <a:rPr lang="ru-RU" sz="2400" dirty="0">
                <a:solidFill>
                  <a:schemeClr val="tx2"/>
                </a:solidFill>
              </a:rPr>
              <a:t>Москва).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367895/1f9a4534-695a-4c8e-ba48-65675bcd724d/s1200"/>
          <p:cNvPicPr>
            <a:picLocks noChangeAspect="1" noChangeArrowheads="1"/>
          </p:cNvPicPr>
          <p:nvPr/>
        </p:nvPicPr>
        <p:blipFill>
          <a:blip r:embed="rId2" cstate="print"/>
          <a:srcRect l="269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27384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70C0"/>
                </a:solidFill>
                <a:latin typeface="AGCooperCyr" pitchFamily="34" charset="0"/>
              </a:rPr>
              <a:t>«Домашние клоуны»</a:t>
            </a:r>
            <a:endParaRPr lang="ru-RU" sz="7200" dirty="0">
              <a:solidFill>
                <a:srgbClr val="0070C0"/>
              </a:solidFill>
              <a:latin typeface="AGCooperCyr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316360"/>
            <a:ext cx="7772400" cy="1464568"/>
          </a:xfrm>
        </p:spPr>
        <p:txBody>
          <a:bodyPr>
            <a:noAutofit/>
          </a:bodyPr>
          <a:lstStyle/>
          <a:p>
            <a:pPr lvl="0" algn="just"/>
            <a:r>
              <a:rPr lang="ru-RU" sz="2400" b="1" dirty="0" smtClean="0">
                <a:solidFill>
                  <a:schemeClr val="tx2"/>
                </a:solidFill>
              </a:rPr>
              <a:t>Сумма гранта</a:t>
            </a:r>
            <a:r>
              <a:rPr lang="ru-RU" sz="2400" dirty="0" smtClean="0">
                <a:solidFill>
                  <a:schemeClr val="tx2"/>
                </a:solidFill>
              </a:rPr>
              <a:t>: </a:t>
            </a:r>
            <a:r>
              <a:rPr lang="ru-RU" sz="2400" dirty="0">
                <a:solidFill>
                  <a:schemeClr val="tx2"/>
                </a:solidFill>
              </a:rPr>
              <a:t>14 888,40 </a:t>
            </a:r>
            <a:r>
              <a:rPr lang="ru-RU" sz="2400" dirty="0" smtClean="0">
                <a:solidFill>
                  <a:schemeClr val="tx2"/>
                </a:solidFill>
              </a:rPr>
              <a:t>руб. </a:t>
            </a:r>
          </a:p>
          <a:p>
            <a:pPr lvl="0" algn="l"/>
            <a:r>
              <a:rPr lang="ru-RU" sz="2400" b="1" dirty="0" smtClean="0">
                <a:solidFill>
                  <a:schemeClr val="tx2"/>
                </a:solidFill>
              </a:rPr>
              <a:t>Источник</a:t>
            </a:r>
            <a:r>
              <a:rPr lang="ru-RU" sz="2400" dirty="0" smtClean="0">
                <a:solidFill>
                  <a:schemeClr val="tx2"/>
                </a:solidFill>
              </a:rPr>
              <a:t>: </a:t>
            </a:r>
            <a:r>
              <a:rPr lang="ru-RU" sz="2400" dirty="0">
                <a:solidFill>
                  <a:schemeClr val="tx2"/>
                </a:solidFill>
              </a:rPr>
              <a:t>Специализированный фонд целевого капитала «Фонд поддержки исторических и культурных исследований «Истоки».</a:t>
            </a:r>
          </a:p>
        </p:txBody>
      </p:sp>
      <p:pic>
        <p:nvPicPr>
          <p:cNvPr id="24578" name="Picture 2" descr="https://sun9-46.userapi.com/c851528/v851528980/13e462/-tN5X9_q5n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7522" y="2924944"/>
            <a:ext cx="5042750" cy="37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367895/1f9a4534-695a-4c8e-ba48-65675bcd724d/s1200"/>
          <p:cNvPicPr>
            <a:picLocks noChangeAspect="1" noChangeArrowheads="1"/>
          </p:cNvPicPr>
          <p:nvPr/>
        </p:nvPicPr>
        <p:blipFill>
          <a:blip r:embed="rId2" cstate="print"/>
          <a:srcRect l="269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27384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AGCooperCyr" pitchFamily="34" charset="0"/>
              </a:rPr>
              <a:t>Спектакль-невидимка </a:t>
            </a:r>
            <a:r>
              <a:rPr lang="ru-RU" sz="3600" dirty="0">
                <a:solidFill>
                  <a:srgbClr val="0070C0"/>
                </a:solidFill>
                <a:latin typeface="AGCooperCyr" pitchFamily="34" charset="0"/>
              </a:rPr>
              <a:t>«Снежная королева»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316360"/>
            <a:ext cx="7772400" cy="1464568"/>
          </a:xfrm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</a:pPr>
            <a:r>
              <a:rPr lang="ru-RU" sz="2400" dirty="0">
                <a:solidFill>
                  <a:schemeClr val="tx2"/>
                </a:solidFill>
              </a:rPr>
              <a:t>Спектакль-невидимка – это не обычный спектакль: в нем будут задействованы лишь голоса актеров, звуки, запахи и касания. Мы предложим зрителям закрыть глаза, включить фантазию и попробовать по-новому прочувствовать окружающий мир. </a:t>
            </a:r>
            <a:r>
              <a:rPr lang="ru-RU" sz="2400" dirty="0">
                <a:solidFill>
                  <a:schemeClr val="tx2"/>
                </a:solidFill>
              </a:rPr>
              <a:t>Выбранная форма даст возможность людям с инвалидностью выступать на сцене наравне со здоровыми, ведь единственным рабочим инструментом актеров будет голос</a:t>
            </a:r>
            <a:r>
              <a:rPr lang="ru-RU" sz="2400" dirty="0" smtClean="0">
                <a:solidFill>
                  <a:schemeClr val="tx2"/>
                </a:solidFill>
              </a:rPr>
              <a:t>.</a:t>
            </a:r>
            <a:endParaRPr lang="ru-RU" sz="2400" dirty="0">
              <a:solidFill>
                <a:schemeClr val="tx2"/>
              </a:solidFill>
            </a:endParaRPr>
          </a:p>
          <a:p>
            <a:pPr algn="l"/>
            <a:r>
              <a:rPr lang="ru-RU" sz="2400" dirty="0">
                <a:solidFill>
                  <a:schemeClr val="tx2"/>
                </a:solidFill>
              </a:rPr>
              <a:t>Для создания спектакля необходимо приобрести и изготовить реквизит. Также мы планируем организовать показы на различных площадках Каргопольского района, </a:t>
            </a:r>
            <a:r>
              <a:rPr lang="ru-RU" sz="2400" dirty="0" err="1">
                <a:solidFill>
                  <a:schemeClr val="tx2"/>
                </a:solidFill>
              </a:rPr>
              <a:t>Няндомы</a:t>
            </a:r>
            <a:r>
              <a:rPr lang="ru-RU" sz="2400" dirty="0">
                <a:solidFill>
                  <a:schemeClr val="tx2"/>
                </a:solidFill>
              </a:rPr>
              <a:t>, Плесецка и Мирного. </a:t>
            </a:r>
          </a:p>
          <a:p>
            <a:pPr lvl="0" algn="l"/>
            <a:endParaRPr lang="ru-RU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367895/1f9a4534-695a-4c8e-ba48-65675bcd724d/s1200"/>
          <p:cNvPicPr>
            <a:picLocks noChangeAspect="1" noChangeArrowheads="1"/>
          </p:cNvPicPr>
          <p:nvPr/>
        </p:nvPicPr>
        <p:blipFill>
          <a:blip r:embed="rId2" cstate="print"/>
          <a:srcRect l="269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316360"/>
            <a:ext cx="7772400" cy="1464568"/>
          </a:xfrm>
        </p:spPr>
        <p:txBody>
          <a:bodyPr>
            <a:noAutofit/>
          </a:bodyPr>
          <a:lstStyle/>
          <a:p>
            <a:pPr lvl="0" algn="just"/>
            <a:r>
              <a:rPr lang="ru-RU" sz="2400" b="1" dirty="0" smtClean="0">
                <a:solidFill>
                  <a:schemeClr val="tx2"/>
                </a:solidFill>
              </a:rPr>
              <a:t>Сумма гранта</a:t>
            </a:r>
            <a:r>
              <a:rPr lang="ru-RU" sz="2400" dirty="0" smtClean="0">
                <a:solidFill>
                  <a:schemeClr val="tx2"/>
                </a:solidFill>
              </a:rPr>
              <a:t>: </a:t>
            </a:r>
            <a:r>
              <a:rPr lang="ru-RU" sz="2400" dirty="0" smtClean="0">
                <a:solidFill>
                  <a:schemeClr val="tx2"/>
                </a:solidFill>
              </a:rPr>
              <a:t>91 000 </a:t>
            </a:r>
            <a:r>
              <a:rPr lang="ru-RU" sz="2400" dirty="0" smtClean="0">
                <a:solidFill>
                  <a:schemeClr val="tx2"/>
                </a:solidFill>
              </a:rPr>
              <a:t>руб. </a:t>
            </a:r>
          </a:p>
          <a:p>
            <a:pPr algn="l"/>
            <a:r>
              <a:rPr lang="ru-RU" sz="2400" b="1" dirty="0" smtClean="0">
                <a:solidFill>
                  <a:schemeClr val="tx2"/>
                </a:solidFill>
              </a:rPr>
              <a:t>Источник</a:t>
            </a:r>
            <a:r>
              <a:rPr lang="ru-RU" sz="2400" dirty="0" smtClean="0">
                <a:solidFill>
                  <a:schemeClr val="tx2"/>
                </a:solidFill>
              </a:rPr>
              <a:t>: </a:t>
            </a:r>
            <a:r>
              <a:rPr lang="ru-RU" sz="2400" dirty="0">
                <a:solidFill>
                  <a:schemeClr val="tx2"/>
                </a:solidFill>
              </a:rPr>
              <a:t>«Круг благотворителей», организованный Центром социальных технологий «Гарант».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85800" y="-2738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GCooperCyr" pitchFamily="34" charset="0"/>
                <a:ea typeface="+mj-ea"/>
                <a:cs typeface="+mj-cs"/>
              </a:rPr>
              <a:t>Спектакль-невидимка «Снежная королева» 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GCooperCyr" pitchFamily="34" charset="0"/>
              <a:ea typeface="+mj-ea"/>
              <a:cs typeface="+mj-cs"/>
            </a:endParaRPr>
          </a:p>
        </p:txBody>
      </p:sp>
      <p:pic>
        <p:nvPicPr>
          <p:cNvPr id="25606" name="Picture 6" descr="C:\Users\AS\Desktop\GS__6869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863" y="2708920"/>
            <a:ext cx="2971049" cy="3960000"/>
          </a:xfrm>
          <a:prstGeom prst="rect">
            <a:avLst/>
          </a:prstGeom>
          <a:noFill/>
        </p:spPr>
      </p:pic>
      <p:pic>
        <p:nvPicPr>
          <p:cNvPr id="25608" name="Picture 8" descr="https://sun9-67.userapi.com/c853528/v853528920/1912f4/x_tvZwUg0t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708920"/>
            <a:ext cx="3960000" cy="396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367895/1f9a4534-695a-4c8e-ba48-65675bcd724d/s1200"/>
          <p:cNvPicPr>
            <a:picLocks noChangeAspect="1" noChangeArrowheads="1"/>
          </p:cNvPicPr>
          <p:nvPr/>
        </p:nvPicPr>
        <p:blipFill>
          <a:blip r:embed="rId2" cstate="print"/>
          <a:srcRect l="269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27384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0070C0"/>
                </a:solidFill>
                <a:latin typeface="AGCooperCyr" pitchFamily="34" charset="0"/>
              </a:rPr>
              <a:t>Российско-шведский проект «Ключи 3.0»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316360"/>
            <a:ext cx="7772400" cy="1464568"/>
          </a:xfrm>
        </p:spPr>
        <p:txBody>
          <a:bodyPr>
            <a:noAutofit/>
          </a:bodyPr>
          <a:lstStyle/>
          <a:p>
            <a:pPr lvl="0" algn="l"/>
            <a:r>
              <a:rPr lang="ru-RU" sz="2400" b="1" dirty="0">
                <a:solidFill>
                  <a:schemeClr val="tx2"/>
                </a:solidFill>
              </a:rPr>
              <a:t>Цель</a:t>
            </a:r>
            <a:r>
              <a:rPr lang="ru-RU" sz="2400" dirty="0">
                <a:solidFill>
                  <a:schemeClr val="tx2"/>
                </a:solidFill>
              </a:rPr>
              <a:t>: привлечение представителей власти к решению проблем людей с особыми потребностями на уровне местного </a:t>
            </a:r>
            <a:r>
              <a:rPr lang="ru-RU" sz="2400" dirty="0" smtClean="0">
                <a:solidFill>
                  <a:schemeClr val="tx2"/>
                </a:solidFill>
              </a:rPr>
              <a:t>самоуправления.</a:t>
            </a:r>
          </a:p>
        </p:txBody>
      </p:sp>
      <p:pic>
        <p:nvPicPr>
          <p:cNvPr id="27650" name="Picture 2" descr="https://sun9-64.userapi.com/c836421/v836421954/1b4fe/rfmk_IK_NU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529360"/>
            <a:ext cx="6209999" cy="41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367895/1f9a4534-695a-4c8e-ba48-65675bcd724d/s1200"/>
          <p:cNvPicPr>
            <a:picLocks noChangeAspect="1" noChangeArrowheads="1"/>
          </p:cNvPicPr>
          <p:nvPr/>
        </p:nvPicPr>
        <p:blipFill>
          <a:blip r:embed="rId2" cstate="print"/>
          <a:srcRect l="269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27384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70C0"/>
                </a:solidFill>
                <a:latin typeface="AGCooperCyr" pitchFamily="34" charset="0"/>
              </a:rPr>
              <a:t>«#</a:t>
            </a:r>
            <a:r>
              <a:rPr lang="ru-RU" sz="4800" dirty="0" err="1" smtClean="0">
                <a:solidFill>
                  <a:srgbClr val="0070C0"/>
                </a:solidFill>
                <a:latin typeface="AGCooperCyr" pitchFamily="34" charset="0"/>
              </a:rPr>
              <a:t>тАк</a:t>
            </a:r>
            <a:r>
              <a:rPr lang="ru-RU" sz="4800" dirty="0" smtClean="0">
                <a:solidFill>
                  <a:srgbClr val="0070C0"/>
                </a:solidFill>
                <a:latin typeface="AGCooperCyr" pitchFamily="34" charset="0"/>
              </a:rPr>
              <a:t> </a:t>
            </a:r>
            <a:r>
              <a:rPr lang="ru-RU" sz="4800" dirty="0" err="1">
                <a:solidFill>
                  <a:srgbClr val="0070C0"/>
                </a:solidFill>
                <a:latin typeface="AGCooperCyr" pitchFamily="34" charset="0"/>
              </a:rPr>
              <a:t>пРосТо</a:t>
            </a:r>
            <a:r>
              <a:rPr lang="ru-RU" sz="4800" dirty="0">
                <a:solidFill>
                  <a:srgbClr val="0070C0"/>
                </a:solidFill>
                <a:latin typeface="AGCooperCyr" pitchFamily="34" charset="0"/>
              </a:rPr>
              <a:t>»</a:t>
            </a: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316360"/>
            <a:ext cx="7772400" cy="1464568"/>
          </a:xfrm>
        </p:spPr>
        <p:txBody>
          <a:bodyPr>
            <a:noAutofit/>
          </a:bodyPr>
          <a:lstStyle/>
          <a:p>
            <a:pPr lvl="0" algn="l"/>
            <a:r>
              <a:rPr lang="ru-RU" sz="2400" b="1" dirty="0" smtClean="0">
                <a:solidFill>
                  <a:schemeClr val="tx2"/>
                </a:solidFill>
              </a:rPr>
              <a:t>Цель проекта</a:t>
            </a:r>
            <a:r>
              <a:rPr lang="ru-RU" sz="2400" dirty="0" smtClean="0">
                <a:solidFill>
                  <a:schemeClr val="tx2"/>
                </a:solidFill>
              </a:rPr>
              <a:t>: Организация </a:t>
            </a:r>
            <a:r>
              <a:rPr lang="ru-RU" sz="2400" dirty="0">
                <a:solidFill>
                  <a:schemeClr val="tx2"/>
                </a:solidFill>
              </a:rPr>
              <a:t>социального сопровождения семей, воспитывающих </a:t>
            </a:r>
            <a:r>
              <a:rPr lang="ru-RU" sz="2400" dirty="0" err="1">
                <a:solidFill>
                  <a:schemeClr val="tx2"/>
                </a:solidFill>
              </a:rPr>
              <a:t>маломобильных</a:t>
            </a:r>
            <a:r>
              <a:rPr lang="ru-RU" sz="2400" dirty="0">
                <a:solidFill>
                  <a:schemeClr val="tx2"/>
                </a:solidFill>
              </a:rPr>
              <a:t> детей, проживающих на территории Каргопольского района Архангельской области.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683568" y="2924944"/>
            <a:ext cx="7772400" cy="35283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>
              <a:spcBef>
                <a:spcPct val="20000"/>
              </a:spcBef>
            </a:pPr>
            <a:r>
              <a:rPr lang="ru-RU" sz="2400" b="1" dirty="0">
                <a:solidFill>
                  <a:schemeClr val="tx2"/>
                </a:solidFill>
              </a:rPr>
              <a:t>Мероприятия</a:t>
            </a:r>
            <a:r>
              <a:rPr lang="ru-RU" sz="2400" dirty="0">
                <a:solidFill>
                  <a:schemeClr val="tx2"/>
                </a:solidFill>
              </a:rPr>
              <a:t>: </a:t>
            </a:r>
            <a:endParaRPr lang="ru-RU" sz="2400" dirty="0" smtClean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</a:pPr>
            <a:r>
              <a:rPr lang="ru-RU" sz="2400" dirty="0" smtClean="0">
                <a:solidFill>
                  <a:schemeClr val="tx2"/>
                </a:solidFill>
              </a:rPr>
              <a:t>1. Закупка игрового инвентаря и оборудования.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solidFill>
                  <a:schemeClr val="tx2"/>
                </a:solidFill>
              </a:rPr>
              <a:t>2. Домашнее </a:t>
            </a:r>
            <a:r>
              <a:rPr lang="ru-RU" sz="2400" dirty="0" err="1">
                <a:solidFill>
                  <a:schemeClr val="tx2"/>
                </a:solidFill>
              </a:rPr>
              <a:t>визитирование</a:t>
            </a:r>
            <a:r>
              <a:rPr lang="ru-RU" sz="2400" dirty="0">
                <a:solidFill>
                  <a:schemeClr val="tx2"/>
                </a:solidFill>
              </a:rPr>
              <a:t> семей, воспитывающих </a:t>
            </a:r>
            <a:r>
              <a:rPr lang="ru-RU" sz="2400" dirty="0" err="1">
                <a:solidFill>
                  <a:schemeClr val="tx2"/>
                </a:solidFill>
              </a:rPr>
              <a:t>маломобильных</a:t>
            </a:r>
            <a:r>
              <a:rPr lang="ru-RU" sz="2400" dirty="0">
                <a:solidFill>
                  <a:schemeClr val="tx2"/>
                </a:solidFill>
              </a:rPr>
              <a:t> детей с инвалидностью, проживающих на территории Каргопольского района Архангельской области.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3. Участие в Международной конференции по больничной клоунаде, организованной АНО </a:t>
            </a:r>
            <a:r>
              <a:rPr lang="ru-RU" sz="2400" dirty="0">
                <a:solidFill>
                  <a:schemeClr val="tx2"/>
                </a:solidFill>
              </a:rPr>
              <a:t>«Больничные клоуны» (г. </a:t>
            </a:r>
            <a:r>
              <a:rPr lang="ru-RU" sz="2400" dirty="0">
                <a:solidFill>
                  <a:schemeClr val="tx2"/>
                </a:solidFill>
              </a:rPr>
              <a:t>Москва).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367895/1f9a4534-695a-4c8e-ba48-65675bcd724d/s1200"/>
          <p:cNvPicPr>
            <a:picLocks noChangeAspect="1" noChangeArrowheads="1"/>
          </p:cNvPicPr>
          <p:nvPr/>
        </p:nvPicPr>
        <p:blipFill>
          <a:blip r:embed="rId2" cstate="print"/>
          <a:srcRect l="269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27384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70C0"/>
                </a:solidFill>
                <a:latin typeface="AGCooperCyr" pitchFamily="34" charset="0"/>
              </a:rPr>
              <a:t>«#</a:t>
            </a:r>
            <a:r>
              <a:rPr lang="ru-RU" sz="4800" dirty="0" err="1" smtClean="0">
                <a:solidFill>
                  <a:srgbClr val="0070C0"/>
                </a:solidFill>
                <a:latin typeface="AGCooperCyr" pitchFamily="34" charset="0"/>
              </a:rPr>
              <a:t>тАк</a:t>
            </a:r>
            <a:r>
              <a:rPr lang="ru-RU" sz="4800" dirty="0" smtClean="0">
                <a:solidFill>
                  <a:srgbClr val="0070C0"/>
                </a:solidFill>
                <a:latin typeface="AGCooperCyr" pitchFamily="34" charset="0"/>
              </a:rPr>
              <a:t> </a:t>
            </a:r>
            <a:r>
              <a:rPr lang="ru-RU" sz="4800" dirty="0" err="1" smtClean="0">
                <a:solidFill>
                  <a:srgbClr val="0070C0"/>
                </a:solidFill>
                <a:latin typeface="AGCooperCyr" pitchFamily="34" charset="0"/>
              </a:rPr>
              <a:t>пРосТо</a:t>
            </a:r>
            <a:r>
              <a:rPr lang="ru-RU" sz="4800" dirty="0" smtClean="0">
                <a:solidFill>
                  <a:srgbClr val="0070C0"/>
                </a:solidFill>
                <a:latin typeface="AGCooperCyr" pitchFamily="34" charset="0"/>
              </a:rPr>
              <a:t>»</a:t>
            </a:r>
            <a:endParaRPr lang="ru-RU" sz="4800" dirty="0">
              <a:solidFill>
                <a:srgbClr val="0070C0"/>
              </a:solidFill>
              <a:latin typeface="AGCooperCyr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683568" y="1316360"/>
            <a:ext cx="7772400" cy="1464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Сумма гранта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50 000 руб.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Источник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Администрация МО «Каргопольский муниципальный район»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9698" name="Picture 2" descr="https://sun9-44.userapi.com/c854120/v854120509/18fe13/Ad8etlbQSw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6336" y="2564904"/>
            <a:ext cx="6210000" cy="41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367895/1f9a4534-695a-4c8e-ba48-65675bcd724d/s1200"/>
          <p:cNvPicPr>
            <a:picLocks noChangeAspect="1" noChangeArrowheads="1"/>
          </p:cNvPicPr>
          <p:nvPr/>
        </p:nvPicPr>
        <p:blipFill>
          <a:blip r:embed="rId2" cstate="print"/>
          <a:srcRect l="269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27384"/>
            <a:ext cx="7772400" cy="1296144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latin typeface="AGCooperCyr" pitchFamily="34" charset="0"/>
              </a:rPr>
              <a:t>Разработанные проекты</a:t>
            </a:r>
            <a:endParaRPr lang="ru-RU" sz="4000" dirty="0">
              <a:solidFill>
                <a:srgbClr val="0070C0"/>
              </a:solidFill>
              <a:latin typeface="AGCooperCyr" pitchFamily="34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683568" y="1196752"/>
            <a:ext cx="7772400" cy="52565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/>
            <a:r>
              <a:rPr lang="ru-RU" sz="2400" b="1" dirty="0" smtClean="0">
                <a:solidFill>
                  <a:schemeClr val="tx2"/>
                </a:solidFill>
              </a:rPr>
              <a:t>«ОТЦЫ-МОЛОДЦЫ»</a:t>
            </a:r>
            <a:r>
              <a:rPr lang="ru-RU" sz="2400" dirty="0" smtClean="0"/>
              <a:t>: </a:t>
            </a:r>
            <a:r>
              <a:rPr lang="ru-RU" sz="2400" dirty="0" smtClean="0">
                <a:solidFill>
                  <a:schemeClr val="tx2"/>
                </a:solidFill>
              </a:rPr>
              <a:t>Популяризацию </a:t>
            </a:r>
            <a:r>
              <a:rPr lang="ru-RU" sz="2400" dirty="0">
                <a:solidFill>
                  <a:schemeClr val="tx2"/>
                </a:solidFill>
              </a:rPr>
              <a:t>физической культуры и любительских видов спорта среди</a:t>
            </a:r>
          </a:p>
          <a:p>
            <a:pPr lvl="0"/>
            <a:r>
              <a:rPr lang="ru-RU" sz="2400" dirty="0">
                <a:solidFill>
                  <a:schemeClr val="tx2"/>
                </a:solidFill>
              </a:rPr>
              <a:t>семей с детьми, в том числе и с ограниченными возможностями здоровья, проживающих на</a:t>
            </a:r>
          </a:p>
          <a:p>
            <a:pPr lvl="0"/>
            <a:r>
              <a:rPr lang="ru-RU" sz="2400" dirty="0">
                <a:solidFill>
                  <a:schemeClr val="tx2"/>
                </a:solidFill>
              </a:rPr>
              <a:t>территории города Каргополь и Каргопольского района Архангельской области</a:t>
            </a:r>
            <a:r>
              <a:rPr lang="ru-RU" sz="2400" dirty="0" smtClean="0">
                <a:solidFill>
                  <a:schemeClr val="tx2"/>
                </a:solidFill>
              </a:rPr>
              <a:t>. </a:t>
            </a:r>
            <a:r>
              <a:rPr lang="ru-RU" sz="2400" b="1" dirty="0" smtClean="0">
                <a:solidFill>
                  <a:schemeClr val="tx2"/>
                </a:solidFill>
              </a:rPr>
              <a:t>Сумма гранта</a:t>
            </a:r>
            <a:r>
              <a:rPr lang="ru-RU" sz="2400" dirty="0" smtClean="0">
                <a:solidFill>
                  <a:schemeClr val="tx2"/>
                </a:solidFill>
              </a:rPr>
              <a:t>: 481 316,00 руб. </a:t>
            </a:r>
            <a:r>
              <a:rPr lang="ru-RU" sz="2400" b="1" dirty="0" smtClean="0">
                <a:solidFill>
                  <a:schemeClr val="tx2"/>
                </a:solidFill>
              </a:rPr>
              <a:t>Источник</a:t>
            </a:r>
            <a:r>
              <a:rPr lang="ru-RU" sz="2400" dirty="0" smtClean="0">
                <a:solidFill>
                  <a:schemeClr val="tx2"/>
                </a:solidFill>
              </a:rPr>
              <a:t>: Фонд президентских грантов.</a:t>
            </a:r>
          </a:p>
          <a:p>
            <a:pPr lvl="0"/>
            <a:endParaRPr lang="ru-RU" sz="2400" dirty="0">
              <a:solidFill>
                <a:schemeClr val="tx2"/>
              </a:solidFill>
            </a:endParaRPr>
          </a:p>
          <a:p>
            <a:pPr lvl="0"/>
            <a:r>
              <a:rPr lang="ru-RU" sz="2400" b="1" dirty="0" smtClean="0">
                <a:solidFill>
                  <a:schemeClr val="tx2"/>
                </a:solidFill>
              </a:rPr>
              <a:t>«А ЗОРИ ЗДЕСЬ ТИХИЕ»</a:t>
            </a:r>
            <a:r>
              <a:rPr lang="ru-RU" sz="2400" dirty="0" smtClean="0"/>
              <a:t>: </a:t>
            </a:r>
            <a:r>
              <a:rPr lang="ru-RU" sz="2400" dirty="0" smtClean="0">
                <a:solidFill>
                  <a:schemeClr val="tx2"/>
                </a:solidFill>
              </a:rPr>
              <a:t>Вовлечение подростков Каргопольского </a:t>
            </a:r>
            <a:r>
              <a:rPr lang="ru-RU" sz="2400" dirty="0">
                <a:solidFill>
                  <a:schemeClr val="tx2"/>
                </a:solidFill>
              </a:rPr>
              <a:t>района в экспедиционную и исследовательскую работу через изучение истории Каргопольского района и Республики Карелия в годы Великой Отечественной войны. </a:t>
            </a:r>
            <a:r>
              <a:rPr lang="ru-RU" sz="2400" b="1" dirty="0" smtClean="0">
                <a:solidFill>
                  <a:schemeClr val="tx2"/>
                </a:solidFill>
              </a:rPr>
              <a:t>Сумма гранта</a:t>
            </a:r>
            <a:r>
              <a:rPr lang="ru-RU" sz="2400" dirty="0" smtClean="0">
                <a:solidFill>
                  <a:schemeClr val="tx2"/>
                </a:solidFill>
              </a:rPr>
              <a:t>: 96 000 руб. </a:t>
            </a:r>
            <a:r>
              <a:rPr lang="ru-RU" sz="2400" b="1" dirty="0" smtClean="0">
                <a:solidFill>
                  <a:schemeClr val="tx2"/>
                </a:solidFill>
              </a:rPr>
              <a:t>Источник</a:t>
            </a:r>
            <a:r>
              <a:rPr lang="ru-RU" sz="2400" dirty="0" smtClean="0">
                <a:solidFill>
                  <a:schemeClr val="tx2"/>
                </a:solidFill>
              </a:rPr>
              <a:t>: </a:t>
            </a:r>
            <a:r>
              <a:rPr lang="ru-RU" sz="2400" dirty="0">
                <a:solidFill>
                  <a:schemeClr val="tx2"/>
                </a:solidFill>
              </a:rPr>
              <a:t>Администрация губернатора и правительство Архангельской области.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367895/1f9a4534-695a-4c8e-ba48-65675bcd724d/s1200"/>
          <p:cNvPicPr>
            <a:picLocks noChangeAspect="1" noChangeArrowheads="1"/>
          </p:cNvPicPr>
          <p:nvPr/>
        </p:nvPicPr>
        <p:blipFill>
          <a:blip r:embed="rId2" cstate="print"/>
          <a:srcRect l="269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27384"/>
            <a:ext cx="7772400" cy="1296144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latin typeface="AGCooperCyr" pitchFamily="34" charset="0"/>
              </a:rPr>
              <a:t>Конкурсы проектов</a:t>
            </a:r>
            <a:endParaRPr lang="ru-RU" sz="4000" dirty="0">
              <a:solidFill>
                <a:srgbClr val="0070C0"/>
              </a:solidFill>
              <a:latin typeface="AGCooperCyr" pitchFamily="34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683568" y="1052736"/>
            <a:ext cx="7772400" cy="58052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ru-RU" sz="2400" b="1" dirty="0" err="1">
                <a:solidFill>
                  <a:schemeClr val="tx2"/>
                </a:solidFill>
                <a:hlinkClick r:id="rId3"/>
              </a:rPr>
              <a:t>Грантовая</a:t>
            </a:r>
            <a:r>
              <a:rPr lang="ru-RU" sz="2400" b="1" dirty="0">
                <a:solidFill>
                  <a:schemeClr val="tx2"/>
                </a:solidFill>
                <a:hlinkClick r:id="rId3"/>
              </a:rPr>
              <a:t> программа Фонда «Русский мир»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Сроки: </a:t>
            </a:r>
            <a:r>
              <a:rPr lang="ru-RU" sz="2400" dirty="0">
                <a:solidFill>
                  <a:schemeClr val="tx2"/>
                </a:solidFill>
              </a:rPr>
              <a:t>с 1 апреля 2020 г. </a:t>
            </a:r>
            <a:r>
              <a:rPr lang="ru-RU" sz="2400" dirty="0">
                <a:solidFill>
                  <a:schemeClr val="tx2"/>
                </a:solidFill>
              </a:rPr>
              <a:t>по 31 мая 2020 г.</a:t>
            </a:r>
          </a:p>
          <a:p>
            <a:r>
              <a:rPr lang="ru-RU" sz="2400" dirty="0">
                <a:solidFill>
                  <a:schemeClr val="tx2"/>
                </a:solidFill>
              </a:rPr>
              <a:t>Описание: Фонд «Русский мир» дает гранты на реализацию проектов, направленных на популяризацию русского языка и культуры и поддержку программ изучения русского языка, на основании договоров гранта, заключаемых с получателями грантов.</a:t>
            </a:r>
          </a:p>
          <a:p>
            <a:r>
              <a:rPr lang="ru-RU" sz="2400" b="1" dirty="0">
                <a:solidFill>
                  <a:schemeClr val="tx2"/>
                </a:solidFill>
                <a:hlinkClick r:id="rId3"/>
              </a:rPr>
              <a:t>Фонд президентских грантов</a:t>
            </a:r>
            <a:r>
              <a:rPr lang="ru-RU" sz="2400" dirty="0">
                <a:solidFill>
                  <a:schemeClr val="tx2"/>
                </a:solidFill>
              </a:rPr>
              <a:t>. </a:t>
            </a:r>
            <a:r>
              <a:rPr lang="ru-RU" sz="2400" dirty="0">
                <a:solidFill>
                  <a:schemeClr val="tx2"/>
                </a:solidFill>
              </a:rPr>
              <a:t>С 26 февраля 2020 года — новая волна приема заявок</a:t>
            </a:r>
            <a:r>
              <a:rPr lang="ru-RU" sz="2400" dirty="0" smtClean="0">
                <a:solidFill>
                  <a:schemeClr val="tx2"/>
                </a:solidFill>
              </a:rPr>
              <a:t>.</a:t>
            </a:r>
          </a:p>
          <a:p>
            <a:r>
              <a:rPr lang="ru-RU" sz="2400" b="1" dirty="0">
                <a:solidFill>
                  <a:schemeClr val="tx2"/>
                </a:solidFill>
                <a:hlinkClick r:id="rId4"/>
              </a:rPr>
              <a:t>Гранты от «</a:t>
            </a:r>
            <a:r>
              <a:rPr lang="ru-RU" sz="2400" b="1" dirty="0" err="1">
                <a:solidFill>
                  <a:schemeClr val="tx2"/>
                </a:solidFill>
                <a:hlinkClick r:id="rId4"/>
              </a:rPr>
              <a:t>Росмолодежь</a:t>
            </a:r>
            <a:r>
              <a:rPr lang="ru-RU" sz="2400" b="1" dirty="0">
                <a:solidFill>
                  <a:schemeClr val="tx2"/>
                </a:solidFill>
                <a:hlinkClick r:id="rId4"/>
              </a:rPr>
              <a:t>»</a:t>
            </a:r>
            <a:r>
              <a:rPr lang="ru-RU" sz="2400" b="1" dirty="0">
                <a:solidFill>
                  <a:schemeClr val="tx2"/>
                </a:solidFill>
              </a:rPr>
              <a:t>. </a:t>
            </a:r>
            <a:r>
              <a:rPr lang="ru-RU" sz="2400" dirty="0">
                <a:solidFill>
                  <a:schemeClr val="tx2"/>
                </a:solidFill>
              </a:rPr>
              <a:t>Молодежная поддержка от 14 до 30 лет, ВУЗы, молодежные НКО, патриотические НКО, творческие таланты и </a:t>
            </a:r>
            <a:r>
              <a:rPr lang="ru-RU" sz="2400" dirty="0" smtClean="0">
                <a:solidFill>
                  <a:schemeClr val="tx2"/>
                </a:solidFill>
              </a:rPr>
              <a:t>прочее.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 </a:t>
            </a:r>
            <a:r>
              <a:rPr lang="ru-RU" sz="2400" dirty="0">
                <a:solidFill>
                  <a:schemeClr val="tx2"/>
                </a:solidFill>
              </a:rPr>
              <a:t>Всероссийский конкурс волонтерских проектов </a:t>
            </a:r>
            <a:r>
              <a:rPr lang="ru-RU" sz="2400" b="1" dirty="0">
                <a:solidFill>
                  <a:schemeClr val="tx2"/>
                </a:solidFill>
              </a:rPr>
              <a:t>«</a:t>
            </a:r>
            <a:r>
              <a:rPr lang="ru-RU" sz="2400" b="1" dirty="0">
                <a:solidFill>
                  <a:schemeClr val="tx2"/>
                </a:solidFill>
                <a:hlinkClick r:id="rId5"/>
              </a:rPr>
              <a:t>Добровольцы России</a:t>
            </a:r>
            <a:r>
              <a:rPr lang="ru-RU" sz="2400" b="1" dirty="0">
                <a:solidFill>
                  <a:schemeClr val="tx2"/>
                </a:solidFill>
              </a:rPr>
              <a:t>» </a:t>
            </a:r>
            <a:r>
              <a:rPr lang="ru-RU" sz="2400" dirty="0">
                <a:solidFill>
                  <a:schemeClr val="tx2"/>
                </a:solidFill>
              </a:rPr>
              <a:t>для молодежи физ.лиц и для НКО в сфере </a:t>
            </a:r>
            <a:r>
              <a:rPr lang="ru-RU" sz="2400" dirty="0" smtClean="0">
                <a:solidFill>
                  <a:schemeClr val="tx2"/>
                </a:solidFill>
              </a:rPr>
              <a:t>добровольчества.</a:t>
            </a:r>
          </a:p>
          <a:p>
            <a:r>
              <a:rPr lang="ru-RU" sz="2400" b="1" dirty="0">
                <a:solidFill>
                  <a:schemeClr val="tx2"/>
                </a:solidFill>
              </a:rPr>
              <a:t>«</a:t>
            </a:r>
            <a:r>
              <a:rPr lang="ru-RU" sz="2400" b="1" dirty="0">
                <a:solidFill>
                  <a:schemeClr val="tx2"/>
                </a:solidFill>
                <a:hlinkClick r:id="rId6"/>
              </a:rPr>
              <a:t>Православная инициатива</a:t>
            </a:r>
            <a:r>
              <a:rPr lang="ru-RU" sz="2400" b="1" dirty="0">
                <a:solidFill>
                  <a:schemeClr val="tx2"/>
                </a:solidFill>
              </a:rPr>
              <a:t>» </a:t>
            </a:r>
            <a:r>
              <a:rPr lang="ru-RU" sz="2400" dirty="0">
                <a:solidFill>
                  <a:schemeClr val="tx2"/>
                </a:solidFill>
              </a:rPr>
              <a:t>– социальные проекты, реализуемые совместно с религиозными учреждениями.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367895/1f9a4534-695a-4c8e-ba48-65675bcd724d/s1200"/>
          <p:cNvPicPr>
            <a:picLocks noChangeAspect="1" noChangeArrowheads="1"/>
          </p:cNvPicPr>
          <p:nvPr/>
        </p:nvPicPr>
        <p:blipFill>
          <a:blip r:embed="rId2" cstate="print"/>
          <a:srcRect l="269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0070C0"/>
                </a:solidFill>
                <a:latin typeface="AGCooperCyr" pitchFamily="34" charset="0"/>
              </a:rPr>
              <a:t>872 044,40 руб.</a:t>
            </a:r>
            <a:endParaRPr lang="ru-RU" sz="7200" dirty="0">
              <a:solidFill>
                <a:srgbClr val="0070C0"/>
              </a:solidFill>
              <a:latin typeface="AGCooperCyr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Общая сумма грантов, полученных сотрудниками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Каргопольского СРЦН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 2019 году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367895/1f9a4534-695a-4c8e-ba48-65675bcd724d/s1200"/>
          <p:cNvPicPr>
            <a:picLocks noChangeAspect="1" noChangeArrowheads="1"/>
          </p:cNvPicPr>
          <p:nvPr/>
        </p:nvPicPr>
        <p:blipFill>
          <a:blip r:embed="rId2" cstate="print"/>
          <a:srcRect l="269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27384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dirty="0">
                <a:solidFill>
                  <a:srgbClr val="0070C0"/>
                </a:solidFill>
                <a:latin typeface="AGCooperCyr" pitchFamily="34" charset="0"/>
              </a:rPr>
              <a:t>«Второе дыхание»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316360"/>
            <a:ext cx="7772400" cy="1464568"/>
          </a:xfrm>
        </p:spPr>
        <p:txBody>
          <a:bodyPr>
            <a:noAutofit/>
          </a:bodyPr>
          <a:lstStyle/>
          <a:p>
            <a:pPr algn="l"/>
            <a:r>
              <a:rPr lang="ru-RU" sz="2200" b="1" dirty="0">
                <a:solidFill>
                  <a:schemeClr val="tx2"/>
                </a:solidFill>
              </a:rPr>
              <a:t>Цель проекта</a:t>
            </a:r>
            <a:r>
              <a:rPr lang="ru-RU" sz="2200" dirty="0">
                <a:solidFill>
                  <a:schemeClr val="tx2"/>
                </a:solidFill>
              </a:rPr>
              <a:t>: Просвещение жителей Каргопольского района Архангельской области о </a:t>
            </a:r>
            <a:r>
              <a:rPr lang="en-US" sz="2200" dirty="0">
                <a:solidFill>
                  <a:schemeClr val="tx2"/>
                </a:solidFill>
              </a:rPr>
              <a:t>XXIX </a:t>
            </a:r>
            <a:r>
              <a:rPr lang="ru-RU" sz="2200" dirty="0">
                <a:solidFill>
                  <a:schemeClr val="tx2"/>
                </a:solidFill>
              </a:rPr>
              <a:t>Всемирной зимней универсиаде 2019 года в г. Красноярске, популяризация здорового образа жизни и зимних видов спорта среди подростков и молодежи.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683568" y="2852936"/>
            <a:ext cx="7772400" cy="381642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lvl="0">
              <a:spcBef>
                <a:spcPct val="20000"/>
              </a:spcBef>
            </a:pPr>
            <a:r>
              <a:rPr lang="ru-RU" sz="3200" b="1" dirty="0">
                <a:solidFill>
                  <a:schemeClr val="tx2"/>
                </a:solidFill>
              </a:rPr>
              <a:t>Мероприятия</a:t>
            </a:r>
            <a:r>
              <a:rPr lang="ru-RU" sz="3200" dirty="0">
                <a:solidFill>
                  <a:schemeClr val="tx2"/>
                </a:solidFill>
              </a:rPr>
              <a:t>: </a:t>
            </a:r>
            <a:endParaRPr lang="ru-RU" sz="3200" dirty="0" smtClean="0">
              <a:solidFill>
                <a:schemeClr val="tx2"/>
              </a:solidFill>
            </a:endParaRPr>
          </a:p>
          <a:p>
            <a:pPr lvl="0">
              <a:spcBef>
                <a:spcPct val="20000"/>
              </a:spcBef>
            </a:pPr>
            <a:r>
              <a:rPr lang="ru-RU" sz="3200" dirty="0" smtClean="0">
                <a:solidFill>
                  <a:schemeClr val="tx2"/>
                </a:solidFill>
              </a:rPr>
              <a:t>1. Информационная </a:t>
            </a:r>
            <a:r>
              <a:rPr lang="ru-RU" sz="3200" dirty="0">
                <a:solidFill>
                  <a:schemeClr val="tx2"/>
                </a:solidFill>
              </a:rPr>
              <a:t>кампания, посвященная XXIX Всемирной зимней универсиаде 2019 года в г. Красноярске, среди жителей города Каргополя и Каргопольского района Архангельской области. </a:t>
            </a:r>
            <a:endParaRPr lang="ru-RU" sz="3200" dirty="0" smtClean="0">
              <a:solidFill>
                <a:schemeClr val="tx2"/>
              </a:solidFill>
            </a:endParaRPr>
          </a:p>
          <a:p>
            <a:pPr lvl="0">
              <a:spcBef>
                <a:spcPct val="20000"/>
              </a:spcBef>
            </a:pPr>
            <a:r>
              <a:rPr lang="ru-RU" sz="3200" dirty="0" smtClean="0">
                <a:solidFill>
                  <a:schemeClr val="tx2"/>
                </a:solidFill>
              </a:rPr>
              <a:t>2. </a:t>
            </a:r>
            <a:r>
              <a:rPr lang="ru-RU" sz="3200" dirty="0">
                <a:solidFill>
                  <a:schemeClr val="tx2"/>
                </a:solidFill>
              </a:rPr>
              <a:t>Районные лыжные соревнования среди обучающихся образовательных </a:t>
            </a:r>
            <a:r>
              <a:rPr lang="ru-RU" sz="3200" dirty="0" smtClean="0">
                <a:solidFill>
                  <a:schemeClr val="tx2"/>
                </a:solidFill>
              </a:rPr>
              <a:t>организаций </a:t>
            </a:r>
            <a:r>
              <a:rPr lang="ru-RU" sz="3200" dirty="0">
                <a:solidFill>
                  <a:schemeClr val="tx2"/>
                </a:solidFill>
              </a:rPr>
              <a:t>города Каргополя и Каргопольского района. </a:t>
            </a:r>
            <a:endParaRPr lang="ru-RU" sz="3200" dirty="0" smtClean="0">
              <a:solidFill>
                <a:schemeClr val="tx2"/>
              </a:solidFill>
            </a:endParaRPr>
          </a:p>
          <a:p>
            <a:pPr lvl="0">
              <a:spcBef>
                <a:spcPct val="20000"/>
              </a:spcBef>
            </a:pPr>
            <a:r>
              <a:rPr lang="ru-RU" sz="3200" dirty="0" smtClean="0">
                <a:solidFill>
                  <a:schemeClr val="tx2"/>
                </a:solidFill>
              </a:rPr>
              <a:t>3. </a:t>
            </a:r>
            <a:r>
              <a:rPr lang="ru-RU" sz="3200" dirty="0">
                <a:solidFill>
                  <a:schemeClr val="tx2"/>
                </a:solidFill>
              </a:rPr>
              <a:t>Межрайонная зимняя игра на местности «Гонки четырех» для воспитанников социальных учреждений Архангельской области. </a:t>
            </a:r>
            <a:endParaRPr kumimoji="0" lang="ru-RU" sz="320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367895/1f9a4534-695a-4c8e-ba48-65675bcd724d/s1200"/>
          <p:cNvPicPr>
            <a:picLocks noChangeAspect="1" noChangeArrowheads="1"/>
          </p:cNvPicPr>
          <p:nvPr/>
        </p:nvPicPr>
        <p:blipFill>
          <a:blip r:embed="rId2" cstate="print"/>
          <a:srcRect l="269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27384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dirty="0">
                <a:solidFill>
                  <a:srgbClr val="0070C0"/>
                </a:solidFill>
                <a:latin typeface="AGCooperCyr" pitchFamily="34" charset="0"/>
              </a:rPr>
              <a:t>«Второе дыхание»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316360"/>
            <a:ext cx="7772400" cy="1464568"/>
          </a:xfrm>
        </p:spPr>
        <p:txBody>
          <a:bodyPr>
            <a:noAutofit/>
          </a:bodyPr>
          <a:lstStyle/>
          <a:p>
            <a:pPr lvl="0" algn="just"/>
            <a:r>
              <a:rPr lang="ru-RU" sz="2400" b="1" dirty="0" smtClean="0">
                <a:solidFill>
                  <a:schemeClr val="tx2"/>
                </a:solidFill>
              </a:rPr>
              <a:t>Сумма гранта</a:t>
            </a:r>
            <a:r>
              <a:rPr lang="ru-RU" sz="2400" dirty="0" smtClean="0">
                <a:solidFill>
                  <a:schemeClr val="tx2"/>
                </a:solidFill>
              </a:rPr>
              <a:t>: 59 500 руб. </a:t>
            </a:r>
          </a:p>
          <a:p>
            <a:pPr lvl="0" algn="just"/>
            <a:r>
              <a:rPr lang="ru-RU" sz="2400" b="1" dirty="0" smtClean="0">
                <a:solidFill>
                  <a:schemeClr val="tx2"/>
                </a:solidFill>
              </a:rPr>
              <a:t>Источник</a:t>
            </a:r>
            <a:r>
              <a:rPr lang="ru-RU" sz="2400" dirty="0" smtClean="0">
                <a:solidFill>
                  <a:schemeClr val="tx2"/>
                </a:solidFill>
              </a:rPr>
              <a:t>: Автономную некоммерческую организацию «Исполнительная Дирекция XXIX Всемирной зимней Универсиады 2019 года в г. Красноярске».</a:t>
            </a:r>
            <a:endParaRPr lang="ru-RU" sz="2400" dirty="0" smtClean="0">
              <a:solidFill>
                <a:schemeClr val="tx2"/>
              </a:solidFill>
            </a:endParaRPr>
          </a:p>
        </p:txBody>
      </p:sp>
      <p:pic>
        <p:nvPicPr>
          <p:cNvPr id="4098" name="Picture 2" descr="https://sun9-56.userapi.com/c849532/v849532440/148cc0/m5HqBYuPug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0121" y="3068960"/>
            <a:ext cx="5992199" cy="36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367895/1f9a4534-695a-4c8e-ba48-65675bcd724d/s1200"/>
          <p:cNvPicPr>
            <a:picLocks noChangeAspect="1" noChangeArrowheads="1"/>
          </p:cNvPicPr>
          <p:nvPr/>
        </p:nvPicPr>
        <p:blipFill>
          <a:blip r:embed="rId2" cstate="print"/>
          <a:srcRect l="269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27384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AGCooperCyr" pitchFamily="34" charset="0"/>
              </a:rPr>
              <a:t>Инклюзивный спортивный мини-комплекс «Вертикаль»</a:t>
            </a:r>
            <a:endParaRPr lang="ru-RU" sz="3600" dirty="0">
              <a:solidFill>
                <a:srgbClr val="0070C0"/>
              </a:solidFill>
              <a:latin typeface="AGCooperCyr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316360"/>
            <a:ext cx="7772400" cy="1464568"/>
          </a:xfrm>
        </p:spPr>
        <p:txBody>
          <a:bodyPr>
            <a:noAutofit/>
          </a:bodyPr>
          <a:lstStyle/>
          <a:p>
            <a:pPr algn="l"/>
            <a:r>
              <a:rPr lang="ru-RU" sz="2200" b="1" dirty="0">
                <a:solidFill>
                  <a:schemeClr val="tx2"/>
                </a:solidFill>
              </a:rPr>
              <a:t>Цель проекта</a:t>
            </a:r>
            <a:r>
              <a:rPr lang="ru-RU" sz="2200" dirty="0">
                <a:solidFill>
                  <a:schemeClr val="tx2"/>
                </a:solidFill>
              </a:rPr>
              <a:t>: О</a:t>
            </a:r>
            <a:r>
              <a:rPr lang="ru-RU" sz="2200" dirty="0" smtClean="0">
                <a:solidFill>
                  <a:schemeClr val="tx2"/>
                </a:solidFill>
              </a:rPr>
              <a:t>рганизация досуга и активного отдыха подростков и молодежи с ограниченными возможностями здоровья совместно с их здоровыми сверстниками, проживающих на территории Каргопольского района Архангельской области. </a:t>
            </a:r>
            <a:endParaRPr lang="ru-RU" sz="2200" dirty="0">
              <a:solidFill>
                <a:schemeClr val="tx2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683568" y="3140968"/>
            <a:ext cx="7772400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ru-RU" sz="2400" b="1" dirty="0">
                <a:solidFill>
                  <a:schemeClr val="tx2"/>
                </a:solidFill>
              </a:rPr>
              <a:t>Мероприятия</a:t>
            </a:r>
            <a:r>
              <a:rPr lang="ru-RU" sz="2400" dirty="0">
                <a:solidFill>
                  <a:schemeClr val="tx2"/>
                </a:solidFill>
              </a:rPr>
              <a:t>: </a:t>
            </a:r>
            <a:endParaRPr lang="ru-RU" sz="2400" dirty="0" smtClean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</a:pPr>
            <a:r>
              <a:rPr lang="ru-RU" sz="2400" dirty="0" smtClean="0">
                <a:solidFill>
                  <a:schemeClr val="tx2"/>
                </a:solidFill>
              </a:rPr>
              <a:t>1. Создан мини-спорткомплекс "Вертикаль".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solidFill>
                  <a:schemeClr val="tx2"/>
                </a:solidFill>
              </a:rPr>
              <a:t>2. Проведены инклюзивные спортивные мероприятия, праздники и соревнования. 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solidFill>
                  <a:schemeClr val="tx2"/>
                </a:solidFill>
              </a:rPr>
              <a:t>3. </a:t>
            </a:r>
            <a:r>
              <a:rPr lang="ru-RU" sz="2400" dirty="0" smtClean="0">
                <a:solidFill>
                  <a:schemeClr val="tx2"/>
                </a:solidFill>
              </a:rPr>
              <a:t>Проведены и</a:t>
            </a:r>
            <a:r>
              <a:rPr lang="ru-RU" sz="2400" dirty="0" smtClean="0">
                <a:solidFill>
                  <a:schemeClr val="tx2"/>
                </a:solidFill>
              </a:rPr>
              <a:t>нклюзивный спортивный фестиваль "Выше радуги». </a:t>
            </a:r>
            <a:endParaRPr kumimoji="0" lang="ru-RU" sz="240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367895/1f9a4534-695a-4c8e-ba48-65675bcd724d/s1200"/>
          <p:cNvPicPr>
            <a:picLocks noChangeAspect="1" noChangeArrowheads="1"/>
          </p:cNvPicPr>
          <p:nvPr/>
        </p:nvPicPr>
        <p:blipFill>
          <a:blip r:embed="rId2" cstate="print"/>
          <a:srcRect l="269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27384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0070C0"/>
                </a:solidFill>
                <a:latin typeface="AGCooperCyr" pitchFamily="34" charset="0"/>
              </a:rPr>
              <a:t>Инклюзивный спортивный мини-комплекс «Вертикаль»</a:t>
            </a:r>
            <a:endParaRPr lang="ru-RU" sz="5400" dirty="0">
              <a:solidFill>
                <a:srgbClr val="0070C0"/>
              </a:solidFill>
              <a:latin typeface="AGCooperCyr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316360"/>
            <a:ext cx="7772400" cy="1464568"/>
          </a:xfrm>
        </p:spPr>
        <p:txBody>
          <a:bodyPr>
            <a:noAutofit/>
          </a:bodyPr>
          <a:lstStyle/>
          <a:p>
            <a:pPr lvl="0" algn="just"/>
            <a:r>
              <a:rPr lang="ru-RU" sz="2400" b="1" dirty="0" smtClean="0">
                <a:solidFill>
                  <a:schemeClr val="tx2"/>
                </a:solidFill>
              </a:rPr>
              <a:t>Сумма гранта</a:t>
            </a:r>
            <a:r>
              <a:rPr lang="ru-RU" sz="2400" dirty="0" smtClean="0">
                <a:solidFill>
                  <a:schemeClr val="tx2"/>
                </a:solidFill>
              </a:rPr>
              <a:t>: </a:t>
            </a:r>
            <a:r>
              <a:rPr lang="ru-RU" sz="2400" dirty="0">
                <a:solidFill>
                  <a:schemeClr val="tx2"/>
                </a:solidFill>
              </a:rPr>
              <a:t>481 656,00 </a:t>
            </a:r>
            <a:r>
              <a:rPr lang="ru-RU" sz="2400" dirty="0" smtClean="0">
                <a:solidFill>
                  <a:schemeClr val="tx2"/>
                </a:solidFill>
              </a:rPr>
              <a:t>руб. </a:t>
            </a:r>
          </a:p>
          <a:p>
            <a:pPr lvl="0" algn="just"/>
            <a:r>
              <a:rPr lang="ru-RU" sz="2400" b="1" dirty="0" smtClean="0">
                <a:solidFill>
                  <a:schemeClr val="tx2"/>
                </a:solidFill>
              </a:rPr>
              <a:t>Источник</a:t>
            </a:r>
            <a:r>
              <a:rPr lang="ru-RU" sz="2400" dirty="0" smtClean="0">
                <a:solidFill>
                  <a:schemeClr val="tx2"/>
                </a:solidFill>
              </a:rPr>
              <a:t>: </a:t>
            </a:r>
            <a:r>
              <a:rPr lang="ru-RU" sz="2400" dirty="0">
                <a:solidFill>
                  <a:schemeClr val="tx2"/>
                </a:solidFill>
              </a:rPr>
              <a:t>Фонд Президентских грантов</a:t>
            </a:r>
            <a:r>
              <a:rPr lang="ru-RU" sz="2400" dirty="0" smtClean="0">
                <a:solidFill>
                  <a:schemeClr val="tx2"/>
                </a:solidFill>
              </a:rPr>
              <a:t>.</a:t>
            </a:r>
            <a:endParaRPr lang="ru-RU" sz="2400" dirty="0" smtClean="0">
              <a:solidFill>
                <a:schemeClr val="tx2"/>
              </a:solidFill>
            </a:endParaRPr>
          </a:p>
        </p:txBody>
      </p:sp>
      <p:pic>
        <p:nvPicPr>
          <p:cNvPr id="17410" name="Picture 2" descr="https://sun9-22.userapi.com/c851424/v851424854/162f2e/_7COjX28o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349360"/>
            <a:ext cx="6478734" cy="43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367895/1f9a4534-695a-4c8e-ba48-65675bcd724d/s1200"/>
          <p:cNvPicPr>
            <a:picLocks noChangeAspect="1" noChangeArrowheads="1"/>
          </p:cNvPicPr>
          <p:nvPr/>
        </p:nvPicPr>
        <p:blipFill>
          <a:blip r:embed="rId2" cstate="print"/>
          <a:srcRect l="269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27384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rgbClr val="0070C0"/>
                </a:solidFill>
                <a:latin typeface="AGCooperCyr" pitchFamily="34" charset="0"/>
              </a:rPr>
              <a:t>«На семи ветрах»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316360"/>
            <a:ext cx="7772400" cy="1464568"/>
          </a:xfrm>
        </p:spPr>
        <p:txBody>
          <a:bodyPr>
            <a:noAutofit/>
          </a:bodyPr>
          <a:lstStyle/>
          <a:p>
            <a:pPr algn="l"/>
            <a:r>
              <a:rPr lang="ru-RU" sz="2200" b="1" dirty="0">
                <a:solidFill>
                  <a:schemeClr val="tx2"/>
                </a:solidFill>
              </a:rPr>
              <a:t>Цель проекта</a:t>
            </a:r>
            <a:r>
              <a:rPr lang="ru-RU" sz="2200" dirty="0">
                <a:solidFill>
                  <a:schemeClr val="tx2"/>
                </a:solidFill>
              </a:rPr>
              <a:t>: </a:t>
            </a:r>
            <a:r>
              <a:rPr lang="ru-RU" sz="2400" dirty="0" smtClean="0">
                <a:solidFill>
                  <a:schemeClr val="tx2"/>
                </a:solidFill>
              </a:rPr>
              <a:t>Работа с подростками по </a:t>
            </a:r>
            <a:r>
              <a:rPr lang="ru-RU" sz="2400" dirty="0">
                <a:solidFill>
                  <a:schemeClr val="tx2"/>
                </a:solidFill>
              </a:rPr>
              <a:t>изучению биографий </a:t>
            </a:r>
            <a:r>
              <a:rPr lang="ru-RU" sz="2400" dirty="0" err="1" smtClean="0">
                <a:solidFill>
                  <a:schemeClr val="tx2"/>
                </a:solidFill>
              </a:rPr>
              <a:t>каргопольцев-героев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Великой Отечественной войны, чьи имена носят улицы и парки </a:t>
            </a:r>
            <a:r>
              <a:rPr lang="ru-RU" sz="2400" dirty="0" smtClean="0">
                <a:solidFill>
                  <a:schemeClr val="tx2"/>
                </a:solidFill>
              </a:rPr>
              <a:t>г. Каргополя.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683568" y="3140968"/>
            <a:ext cx="7772400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ru-RU" sz="2400" b="1" dirty="0">
                <a:solidFill>
                  <a:schemeClr val="tx2"/>
                </a:solidFill>
              </a:rPr>
              <a:t>Мероприятия</a:t>
            </a:r>
            <a:r>
              <a:rPr lang="ru-RU" sz="2400" dirty="0">
                <a:solidFill>
                  <a:schemeClr val="tx2"/>
                </a:solidFill>
              </a:rPr>
              <a:t>: </a:t>
            </a:r>
            <a:endParaRPr lang="ru-RU" sz="2400" dirty="0" smtClean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</a:pPr>
            <a:r>
              <a:rPr lang="ru-RU" sz="2400" dirty="0" smtClean="0">
                <a:solidFill>
                  <a:schemeClr val="tx2"/>
                </a:solidFill>
              </a:rPr>
              <a:t>1. Патриотический </a:t>
            </a:r>
            <a:r>
              <a:rPr lang="ru-RU" sz="2400" dirty="0">
                <a:solidFill>
                  <a:schemeClr val="tx2"/>
                </a:solidFill>
              </a:rPr>
              <a:t>сбор для детей и подростков «На семи ветрах</a:t>
            </a:r>
            <a:r>
              <a:rPr lang="ru-RU" sz="2400" dirty="0" smtClean="0">
                <a:solidFill>
                  <a:schemeClr val="tx2"/>
                </a:solidFill>
              </a:rPr>
              <a:t>».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solidFill>
                  <a:schemeClr val="tx2"/>
                </a:solidFill>
              </a:rPr>
              <a:t>2. Информационная </a:t>
            </a:r>
            <a:r>
              <a:rPr lang="ru-RU" sz="2400" dirty="0">
                <a:solidFill>
                  <a:schemeClr val="tx2"/>
                </a:solidFill>
              </a:rPr>
              <a:t>акция для жителей города «</a:t>
            </a:r>
            <a:r>
              <a:rPr lang="ru-RU" sz="2400" dirty="0" err="1" smtClean="0">
                <a:solidFill>
                  <a:schemeClr val="tx2"/>
                </a:solidFill>
              </a:rPr>
              <a:t>Герои-каргопольцы</a:t>
            </a:r>
            <a:r>
              <a:rPr lang="ru-RU" sz="2400" dirty="0" smtClean="0">
                <a:solidFill>
                  <a:schemeClr val="tx2"/>
                </a:solidFill>
              </a:rPr>
              <a:t>».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solidFill>
                  <a:schemeClr val="tx2"/>
                </a:solidFill>
              </a:rPr>
              <a:t>3. Акция </a:t>
            </a:r>
            <a:r>
              <a:rPr lang="ru-RU" sz="2400" dirty="0">
                <a:solidFill>
                  <a:schemeClr val="tx2"/>
                </a:solidFill>
              </a:rPr>
              <a:t>«Улица героя», в ходе которой на домах улиц, носящих имена героев Великой Отечественной войны, установлены таблички с информацией об этих людях.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367895/1f9a4534-695a-4c8e-ba48-65675bcd724d/s1200"/>
          <p:cNvPicPr>
            <a:picLocks noChangeAspect="1" noChangeArrowheads="1"/>
          </p:cNvPicPr>
          <p:nvPr/>
        </p:nvPicPr>
        <p:blipFill>
          <a:blip r:embed="rId2" cstate="print"/>
          <a:srcRect l="269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 descr="https://sun9-43.userapi.com/c855332/v855332160/a5e4c/VxlJNefKs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4328" y="2636912"/>
            <a:ext cx="5940000" cy="396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27384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70C0"/>
                </a:solidFill>
                <a:latin typeface="AGCooperCyr" pitchFamily="34" charset="0"/>
              </a:rPr>
              <a:t>«На семи ветрах»</a:t>
            </a:r>
            <a:endParaRPr lang="ru-RU" sz="7200" dirty="0">
              <a:solidFill>
                <a:srgbClr val="0070C0"/>
              </a:solidFill>
              <a:latin typeface="AGCooperCyr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316360"/>
            <a:ext cx="7772400" cy="1464568"/>
          </a:xfrm>
        </p:spPr>
        <p:txBody>
          <a:bodyPr>
            <a:noAutofit/>
          </a:bodyPr>
          <a:lstStyle/>
          <a:p>
            <a:pPr lvl="0" algn="just"/>
            <a:r>
              <a:rPr lang="ru-RU" sz="2400" b="1" dirty="0" smtClean="0">
                <a:solidFill>
                  <a:schemeClr val="tx2"/>
                </a:solidFill>
              </a:rPr>
              <a:t>Сумма гранта</a:t>
            </a:r>
            <a:r>
              <a:rPr lang="ru-RU" sz="2400" dirty="0" smtClean="0">
                <a:solidFill>
                  <a:schemeClr val="tx2"/>
                </a:solidFill>
              </a:rPr>
              <a:t>: </a:t>
            </a:r>
            <a:r>
              <a:rPr lang="ru-RU" sz="2400" dirty="0" smtClean="0">
                <a:solidFill>
                  <a:schemeClr val="tx2"/>
                </a:solidFill>
              </a:rPr>
              <a:t>31</a:t>
            </a:r>
            <a:r>
              <a:rPr lang="ru-RU" sz="2400" dirty="0">
                <a:solidFill>
                  <a:schemeClr val="tx2"/>
                </a:solidFill>
              </a:rPr>
              <a:t> </a:t>
            </a:r>
            <a:r>
              <a:rPr lang="ru-RU" sz="2400" dirty="0" smtClean="0">
                <a:solidFill>
                  <a:schemeClr val="tx2"/>
                </a:solidFill>
              </a:rPr>
              <a:t>000 </a:t>
            </a:r>
            <a:r>
              <a:rPr lang="ru-RU" sz="2400" dirty="0" smtClean="0">
                <a:solidFill>
                  <a:schemeClr val="tx2"/>
                </a:solidFill>
              </a:rPr>
              <a:t>руб. </a:t>
            </a:r>
          </a:p>
          <a:p>
            <a:pPr lvl="0" algn="l"/>
            <a:r>
              <a:rPr lang="ru-RU" sz="2400" b="1" dirty="0" smtClean="0">
                <a:solidFill>
                  <a:schemeClr val="tx2"/>
                </a:solidFill>
              </a:rPr>
              <a:t>Источник</a:t>
            </a:r>
            <a:r>
              <a:rPr lang="ru-RU" sz="2400" dirty="0" smtClean="0">
                <a:solidFill>
                  <a:schemeClr val="tx2"/>
                </a:solidFill>
              </a:rPr>
              <a:t>: Районный конкурс проектов «Малая культурная мозаика- 2019».</a:t>
            </a:r>
            <a:endParaRPr lang="ru-RU" sz="24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367895/1f9a4534-695a-4c8e-ba48-65675bcd724d/s1200"/>
          <p:cNvPicPr>
            <a:picLocks noChangeAspect="1" noChangeArrowheads="1"/>
          </p:cNvPicPr>
          <p:nvPr/>
        </p:nvPicPr>
        <p:blipFill>
          <a:blip r:embed="rId2" cstate="print"/>
          <a:srcRect l="269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27384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0070C0"/>
                </a:solidFill>
                <a:latin typeface="AGCooperCyr" pitchFamily="34" charset="0"/>
              </a:rPr>
              <a:t>Школа семейного театра «Бабушкины сказки»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316360"/>
            <a:ext cx="7772400" cy="1464568"/>
          </a:xfrm>
        </p:spPr>
        <p:txBody>
          <a:bodyPr>
            <a:noAutofit/>
          </a:bodyPr>
          <a:lstStyle/>
          <a:p>
            <a:pPr lvl="0" algn="l"/>
            <a:r>
              <a:rPr lang="ru-RU" sz="2400" b="1" dirty="0" smtClean="0">
                <a:solidFill>
                  <a:schemeClr val="tx2"/>
                </a:solidFill>
              </a:rPr>
              <a:t>Цели и задачи</a:t>
            </a:r>
            <a:r>
              <a:rPr lang="ru-RU" sz="2400" dirty="0" smtClean="0">
                <a:solidFill>
                  <a:schemeClr val="tx2"/>
                </a:solidFill>
              </a:rPr>
              <a:t>: </a:t>
            </a:r>
          </a:p>
          <a:p>
            <a:pPr lvl="0" algn="l"/>
            <a:r>
              <a:rPr lang="ru-RU" sz="2400" dirty="0" smtClean="0">
                <a:solidFill>
                  <a:schemeClr val="tx2"/>
                </a:solidFill>
              </a:rPr>
              <a:t>Повышение </a:t>
            </a:r>
            <a:r>
              <a:rPr lang="ru-RU" sz="2400" dirty="0">
                <a:solidFill>
                  <a:schemeClr val="tx2"/>
                </a:solidFill>
              </a:rPr>
              <a:t>роли семьи в эстетическом и нравственном воспитании подрастающего </a:t>
            </a:r>
            <a:r>
              <a:rPr lang="ru-RU" sz="2400" dirty="0" smtClean="0">
                <a:solidFill>
                  <a:schemeClr val="tx2"/>
                </a:solidFill>
              </a:rPr>
              <a:t>поколения; Поддержка </a:t>
            </a:r>
            <a:r>
              <a:rPr lang="ru-RU" sz="2400" dirty="0">
                <a:solidFill>
                  <a:schemeClr val="tx2"/>
                </a:solidFill>
              </a:rPr>
              <a:t>и развитие семейного театрального </a:t>
            </a:r>
            <a:r>
              <a:rPr lang="ru-RU" sz="2400" dirty="0" smtClean="0">
                <a:solidFill>
                  <a:schemeClr val="tx2"/>
                </a:solidFill>
              </a:rPr>
              <a:t>творчества; Развитие </a:t>
            </a:r>
            <a:r>
              <a:rPr lang="ru-RU" sz="2400" dirty="0">
                <a:solidFill>
                  <a:schemeClr val="tx2"/>
                </a:solidFill>
              </a:rPr>
              <a:t>коммуникабельности и достижение лучшего взаимопонимания в </a:t>
            </a:r>
            <a:r>
              <a:rPr lang="ru-RU" sz="2400" dirty="0" smtClean="0">
                <a:solidFill>
                  <a:schemeClr val="tx2"/>
                </a:solidFill>
              </a:rPr>
              <a:t>семье; Стимулирование </a:t>
            </a:r>
            <a:r>
              <a:rPr lang="ru-RU" sz="2400" dirty="0">
                <a:solidFill>
                  <a:schemeClr val="tx2"/>
                </a:solidFill>
              </a:rPr>
              <a:t>семейных творческих </a:t>
            </a:r>
            <a:r>
              <a:rPr lang="ru-RU" sz="2400" dirty="0" smtClean="0">
                <a:solidFill>
                  <a:schemeClr val="tx2"/>
                </a:solidFill>
              </a:rPr>
              <a:t>связей; Создание </a:t>
            </a:r>
            <a:r>
              <a:rPr lang="ru-RU" sz="2400" dirty="0">
                <a:solidFill>
                  <a:schemeClr val="tx2"/>
                </a:solidFill>
              </a:rPr>
              <a:t>условий для творческого общения и обмена опытом семейных </a:t>
            </a:r>
            <a:r>
              <a:rPr lang="ru-RU" sz="2400" dirty="0" smtClean="0">
                <a:solidFill>
                  <a:schemeClr val="tx2"/>
                </a:solidFill>
              </a:rPr>
              <a:t>театров.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683568" y="4509120"/>
            <a:ext cx="7772400" cy="19442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>
              <a:spcBef>
                <a:spcPct val="20000"/>
              </a:spcBef>
            </a:pPr>
            <a:r>
              <a:rPr lang="ru-RU" sz="2400" b="1" dirty="0">
                <a:solidFill>
                  <a:schemeClr val="tx2"/>
                </a:solidFill>
              </a:rPr>
              <a:t>Мероприятия</a:t>
            </a:r>
            <a:r>
              <a:rPr lang="ru-RU" sz="2400" dirty="0">
                <a:solidFill>
                  <a:schemeClr val="tx2"/>
                </a:solidFill>
              </a:rPr>
              <a:t>: </a:t>
            </a:r>
            <a:endParaRPr lang="ru-RU" sz="2400" dirty="0" smtClean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</a:pPr>
            <a:r>
              <a:rPr lang="ru-RU" sz="2400" dirty="0" smtClean="0">
                <a:solidFill>
                  <a:schemeClr val="tx2"/>
                </a:solidFill>
              </a:rPr>
              <a:t>1. Цикл </a:t>
            </a:r>
            <a:r>
              <a:rPr lang="ru-RU" sz="2400" dirty="0">
                <a:solidFill>
                  <a:schemeClr val="tx2"/>
                </a:solidFill>
              </a:rPr>
              <a:t>обучающих мастер-классов по различным направлениям театрального </a:t>
            </a:r>
            <a:r>
              <a:rPr lang="ru-RU" sz="2400" dirty="0" smtClean="0">
                <a:solidFill>
                  <a:schemeClr val="tx2"/>
                </a:solidFill>
              </a:rPr>
              <a:t>искусства от профессионалов из Архангельска и Каргополя.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solidFill>
                  <a:schemeClr val="tx2"/>
                </a:solidFill>
              </a:rPr>
              <a:t>2. Итоговый Капустник «Школы семейного театра».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886</Words>
  <Application>Microsoft Office PowerPoint</Application>
  <PresentationFormat>Экран (4:3)</PresentationFormat>
  <Paragraphs>79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Проектная деятельность</vt:lpstr>
      <vt:lpstr>872 044,40 руб.</vt:lpstr>
      <vt:lpstr>«Второе дыхание»</vt:lpstr>
      <vt:lpstr>«Второе дыхание»</vt:lpstr>
      <vt:lpstr>Инклюзивный спортивный мини-комплекс «Вертикаль»</vt:lpstr>
      <vt:lpstr>Инклюзивный спортивный мини-комплекс «Вертикаль»</vt:lpstr>
      <vt:lpstr>«На семи ветрах» </vt:lpstr>
      <vt:lpstr>«На семи ветрах»</vt:lpstr>
      <vt:lpstr>Школа семейного театра «Бабушкины сказки»</vt:lpstr>
      <vt:lpstr>Школа семейного театра «Бабушкины сказки»</vt:lpstr>
      <vt:lpstr>«Домашние клоуны»</vt:lpstr>
      <vt:lpstr>«Домашние клоуны»</vt:lpstr>
      <vt:lpstr>Спектакль-невидимка «Снежная королева» </vt:lpstr>
      <vt:lpstr>Слайд 14</vt:lpstr>
      <vt:lpstr>Российско-шведский проект «Ключи 3.0»</vt:lpstr>
      <vt:lpstr>«#тАк пРосТо»</vt:lpstr>
      <vt:lpstr>«#тАк пРосТо»</vt:lpstr>
      <vt:lpstr>Разработанные проекты</vt:lpstr>
      <vt:lpstr>Конкурсы проектов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</dc:title>
  <dc:creator>AS</dc:creator>
  <cp:lastModifiedBy>AS</cp:lastModifiedBy>
  <cp:revision>14</cp:revision>
  <dcterms:created xsi:type="dcterms:W3CDTF">2020-01-22T07:43:04Z</dcterms:created>
  <dcterms:modified xsi:type="dcterms:W3CDTF">2020-01-22T09:45:33Z</dcterms:modified>
</cp:coreProperties>
</file>