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9" r:id="rId2"/>
    <p:sldId id="289" r:id="rId3"/>
    <p:sldId id="274" r:id="rId4"/>
    <p:sldId id="315" r:id="rId5"/>
    <p:sldId id="290" r:id="rId6"/>
    <p:sldId id="303" r:id="rId7"/>
    <p:sldId id="283" r:id="rId8"/>
    <p:sldId id="258" r:id="rId9"/>
    <p:sldId id="304" r:id="rId10"/>
    <p:sldId id="30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F97EE-7963-4548-9506-91DB61EBE64A}" type="datetimeFigureOut">
              <a:rPr lang="ru-RU" smtClean="0"/>
              <a:pPr/>
              <a:t>22.07.2026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9D9C6-2DE5-4896-A52E-E981730A2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3BC7-3D70-4222-8F42-404A42A29A48}" type="datetimeFigureOut">
              <a:rPr lang="ru-RU" smtClean="0"/>
              <a:pPr/>
              <a:t>22.07.2026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ABA3382-57BA-4CC7-8AB1-2A431DCE6B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3BC7-3D70-4222-8F42-404A42A29A48}" type="datetimeFigureOut">
              <a:rPr lang="ru-RU" smtClean="0"/>
              <a:pPr/>
              <a:t>22.07.2026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3382-57BA-4CC7-8AB1-2A431DCE6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3BC7-3D70-4222-8F42-404A42A29A48}" type="datetimeFigureOut">
              <a:rPr lang="ru-RU" smtClean="0"/>
              <a:pPr/>
              <a:t>22.07.2026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3382-57BA-4CC7-8AB1-2A431DCE6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3BC7-3D70-4222-8F42-404A42A29A48}" type="datetimeFigureOut">
              <a:rPr lang="ru-RU" smtClean="0"/>
              <a:pPr/>
              <a:t>22.07.2026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3382-57BA-4CC7-8AB1-2A431DCE6B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3BC7-3D70-4222-8F42-404A42A29A48}" type="datetimeFigureOut">
              <a:rPr lang="ru-RU" smtClean="0"/>
              <a:pPr/>
              <a:t>22.07.2026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BA3382-57BA-4CC7-8AB1-2A431DCE6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3BC7-3D70-4222-8F42-404A42A29A48}" type="datetimeFigureOut">
              <a:rPr lang="ru-RU" smtClean="0"/>
              <a:pPr/>
              <a:t>22.07.2026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3382-57BA-4CC7-8AB1-2A431DCE6B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3BC7-3D70-4222-8F42-404A42A29A48}" type="datetimeFigureOut">
              <a:rPr lang="ru-RU" smtClean="0"/>
              <a:pPr/>
              <a:t>22.07.2026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3382-57BA-4CC7-8AB1-2A431DCE6B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3BC7-3D70-4222-8F42-404A42A29A48}" type="datetimeFigureOut">
              <a:rPr lang="ru-RU" smtClean="0"/>
              <a:pPr/>
              <a:t>22.07.2026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3382-57BA-4CC7-8AB1-2A431DCE6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3BC7-3D70-4222-8F42-404A42A29A48}" type="datetimeFigureOut">
              <a:rPr lang="ru-RU" smtClean="0"/>
              <a:pPr/>
              <a:t>22.07.2026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3382-57BA-4CC7-8AB1-2A431DCE6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3BC7-3D70-4222-8F42-404A42A29A48}" type="datetimeFigureOut">
              <a:rPr lang="ru-RU" smtClean="0"/>
              <a:pPr/>
              <a:t>22.07.2026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3382-57BA-4CC7-8AB1-2A431DCE6B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3BC7-3D70-4222-8F42-404A42A29A48}" type="datetimeFigureOut">
              <a:rPr lang="ru-RU" smtClean="0"/>
              <a:pPr/>
              <a:t>22.07.2026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BA3382-57BA-4CC7-8AB1-2A431DCE6B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1563BC7-3D70-4222-8F42-404A42A29A48}" type="datetimeFigureOut">
              <a:rPr lang="ru-RU" smtClean="0"/>
              <a:pPr/>
              <a:t>22.07.2026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ABA3382-57BA-4CC7-8AB1-2A431DCE6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:\Шапка Центра\Шапка сай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848"/>
            <a:ext cx="7488832" cy="1583976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91680" y="5445224"/>
            <a:ext cx="6048672" cy="78296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  <a:t>Учреждение функционирует с 200</a:t>
            </a:r>
            <a:r>
              <a:rPr lang="en-US" sz="2000" b="1" dirty="0" smtClean="0">
                <a:solidFill>
                  <a:srgbClr val="0070C0"/>
                </a:solidFill>
                <a:latin typeface="Bookman Old Style" pitchFamily="18" charset="0"/>
              </a:rPr>
              <a:t>5</a:t>
            </a: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  <a:t> года, </a:t>
            </a:r>
            <a:b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  <a:t>в 2020 году переименовано.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419872" y="6309320"/>
            <a:ext cx="2376264" cy="36004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Каргополь, 2026 год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30401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C:\Users\AS\Desktop\Фото Центра\M7mLw5BgMQ4.jpg"/>
          <p:cNvPicPr>
            <a:picLocks noChangeAspect="1" noChangeArrowheads="1"/>
          </p:cNvPicPr>
          <p:nvPr/>
        </p:nvPicPr>
        <p:blipFill>
          <a:blip r:embed="rId4" cstate="print"/>
          <a:srcRect l="9294"/>
          <a:stretch>
            <a:fillRect/>
          </a:stretch>
        </p:blipFill>
        <p:spPr bwMode="auto">
          <a:xfrm>
            <a:off x="2987824" y="2204864"/>
            <a:ext cx="3600400" cy="2160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924944"/>
            <a:ext cx="370417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77072"/>
            <a:ext cx="8060432" cy="6389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Bookman Old Style" pitchFamily="18" charset="0"/>
              </a:rPr>
              <a:t>Благодарим за внимание!</a:t>
            </a:r>
          </a:p>
        </p:txBody>
      </p:sp>
      <p:pic>
        <p:nvPicPr>
          <p:cNvPr id="5" name="Picture 2" descr="B:\Шапка Центра\Шапка сай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707" y="260848"/>
            <a:ext cx="7732725" cy="180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635896" y="6093296"/>
            <a:ext cx="1863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dirty="0" smtClean="0"/>
              <a:t>Каргополь,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2026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3568" y="2708920"/>
            <a:ext cx="8060432" cy="1008112"/>
          </a:xfrm>
          <a:prstGeom prst="rect">
            <a:avLst/>
          </a:prstGeom>
        </p:spPr>
        <p:txBody>
          <a:bodyPr bIns="91440" anchor="b" anchorCtr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Если нужна помощь – приходите!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Bookman Old Style" pitchFamily="18" charset="0"/>
                <a:ea typeface="+mj-ea"/>
                <a:cs typeface="+mj-cs"/>
              </a:rPr>
              <a:t>Если есть возможность поддержать – напишите! Будем рады любому участию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:\Шапка Центра\Шапка сай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6633"/>
            <a:ext cx="5112568" cy="119008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1484784"/>
            <a:ext cx="7776864" cy="432048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Структура учреждения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1988840"/>
            <a:ext cx="8280920" cy="432048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700" dirty="0" smtClean="0">
                <a:latin typeface="Book Antiqua" pitchFamily="18" charset="0"/>
              </a:rPr>
              <a:t>Дневное отделение «Светлячки» (2006 год)</a:t>
            </a:r>
          </a:p>
          <a:p>
            <a:pPr>
              <a:buFont typeface="Wingdings" pitchFamily="2" charset="2"/>
              <a:buChar char="ü"/>
            </a:pPr>
            <a:r>
              <a:rPr lang="ru-RU" sz="1700" dirty="0" smtClean="0">
                <a:latin typeface="Book Antiqua" pitchFamily="18" charset="0"/>
              </a:rPr>
              <a:t>Отделение реабилитации детей с ограниченными возможностями здоровья «Земляничка» (2007 год)</a:t>
            </a:r>
          </a:p>
          <a:p>
            <a:pPr>
              <a:buFont typeface="Wingdings" pitchFamily="2" charset="2"/>
              <a:buChar char="ü"/>
            </a:pPr>
            <a:r>
              <a:rPr lang="ru-RU" sz="1700" dirty="0" smtClean="0">
                <a:latin typeface="Book Antiqua" pitchFamily="18" charset="0"/>
              </a:rPr>
              <a:t>Отделение профилактики безнадзорности несовершеннолетних и семейного неблагополучия (2010 год)</a:t>
            </a:r>
          </a:p>
          <a:p>
            <a:pPr>
              <a:buFont typeface="Wingdings" pitchFamily="2" charset="2"/>
              <a:buChar char="ü"/>
            </a:pPr>
            <a:r>
              <a:rPr lang="ru-RU" sz="1700" dirty="0" smtClean="0">
                <a:latin typeface="Book Antiqua" pitchFamily="18" charset="0"/>
              </a:rPr>
              <a:t>Отделение социализации несовершеннолетних</a:t>
            </a:r>
          </a:p>
          <a:p>
            <a:pPr>
              <a:buFont typeface="Wingdings" pitchFamily="2" charset="2"/>
              <a:buChar char="ü"/>
            </a:pPr>
            <a:r>
              <a:rPr lang="ru-RU" sz="1700" dirty="0" smtClean="0">
                <a:latin typeface="Book Antiqua" pitchFamily="18" charset="0"/>
              </a:rPr>
              <a:t>Отделение помощи женщинам, оказавшимся в кризисной ситуации</a:t>
            </a:r>
          </a:p>
          <a:p>
            <a:pPr>
              <a:buFont typeface="Wingdings" pitchFamily="2" charset="2"/>
              <a:buChar char="ü"/>
            </a:pPr>
            <a:r>
              <a:rPr lang="ru-RU" sz="1700" dirty="0" smtClean="0">
                <a:latin typeface="Book Antiqua" pitchFamily="18" charset="0"/>
              </a:rPr>
              <a:t>Отделение ранней помощи</a:t>
            </a:r>
          </a:p>
          <a:p>
            <a:pPr>
              <a:buFont typeface="Wingdings" pitchFamily="2" charset="2"/>
              <a:buChar char="ü"/>
            </a:pPr>
            <a:r>
              <a:rPr lang="ru-RU" sz="1700" dirty="0" smtClean="0">
                <a:latin typeface="Book Antiqua" pitchFamily="18" charset="0"/>
              </a:rPr>
              <a:t>Организационно-методическое отделение</a:t>
            </a:r>
          </a:p>
          <a:p>
            <a:pPr>
              <a:buFont typeface="Wingdings" pitchFamily="2" charset="2"/>
              <a:buChar char="ü"/>
            </a:pPr>
            <a:r>
              <a:rPr lang="ru-RU" sz="1700" dirty="0" smtClean="0">
                <a:latin typeface="Book Antiqua" pitchFamily="18" charset="0"/>
              </a:rPr>
              <a:t>Административно-хозяйственная часть</a:t>
            </a:r>
          </a:p>
          <a:p>
            <a:pPr algn="ctr">
              <a:buNone/>
            </a:pPr>
            <a:r>
              <a:rPr lang="ru-RU" sz="1700" b="1" dirty="0" smtClean="0">
                <a:latin typeface="Book Antiqua" pitchFamily="18" charset="0"/>
              </a:rPr>
              <a:t>Лицензии:</a:t>
            </a:r>
          </a:p>
          <a:p>
            <a:r>
              <a:rPr lang="ru-RU" sz="1700" dirty="0" smtClean="0">
                <a:latin typeface="Book Antiqua" pitchFamily="18" charset="0"/>
              </a:rPr>
              <a:t>На право оказывать образовательную деятельность  (Дополнительное образование детей и взрослых) (</a:t>
            </a:r>
            <a:r>
              <a:rPr lang="ru-RU" sz="1700" dirty="0" smtClean="0">
                <a:latin typeface="Book Antiqua" pitchFamily="18" charset="0"/>
                <a:cs typeface="Times New Roman" pitchFamily="18" charset="0"/>
              </a:rPr>
              <a:t>2018 </a:t>
            </a:r>
            <a:r>
              <a:rPr lang="ru-RU" sz="1700" dirty="0" smtClean="0">
                <a:latin typeface="Book Antiqua" pitchFamily="18" charset="0"/>
              </a:rPr>
              <a:t>год)</a:t>
            </a:r>
          </a:p>
          <a:p>
            <a:r>
              <a:rPr lang="ru-RU" sz="1700" dirty="0" smtClean="0">
                <a:latin typeface="Book Antiqua" pitchFamily="18" charset="0"/>
              </a:rPr>
              <a:t>На осуществление деятельности по перевозке пассажиров и иных лиц автобусами (</a:t>
            </a:r>
            <a:r>
              <a:rPr lang="ru-RU" sz="1700" dirty="0" smtClean="0">
                <a:latin typeface="Book Antiqua" pitchFamily="18" charset="0"/>
                <a:cs typeface="Times New Roman" pitchFamily="18" charset="0"/>
              </a:rPr>
              <a:t>2019</a:t>
            </a:r>
            <a:r>
              <a:rPr lang="ru-RU" sz="1700" dirty="0" smtClean="0">
                <a:latin typeface="Book Antiqua" pitchFamily="18" charset="0"/>
              </a:rPr>
              <a:t> год)</a:t>
            </a:r>
          </a:p>
          <a:p>
            <a:r>
              <a:rPr lang="ru-RU" sz="1700" dirty="0" smtClean="0">
                <a:latin typeface="Book Antiqua" pitchFamily="18" charset="0"/>
              </a:rPr>
              <a:t>На осуществление медицинской деятельности (</a:t>
            </a:r>
            <a:r>
              <a:rPr lang="ru-RU" sz="1700" dirty="0" smtClean="0">
                <a:latin typeface="Book Antiqua" pitchFamily="18" charset="0"/>
                <a:cs typeface="Times New Roman" pitchFamily="18" charset="0"/>
              </a:rPr>
              <a:t>2020</a:t>
            </a:r>
            <a:r>
              <a:rPr lang="ru-RU" sz="1700" dirty="0" smtClean="0">
                <a:latin typeface="Book Antiqua" pitchFamily="18" charset="0"/>
              </a:rPr>
              <a:t> год)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08912" cy="5760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Bookman Old Style" pitchFamily="18" charset="0"/>
              </a:rPr>
              <a:t>Кадры</a:t>
            </a:r>
          </a:p>
        </p:txBody>
      </p:sp>
      <p:pic>
        <p:nvPicPr>
          <p:cNvPr id="1026" name="Picture 2" descr="B:\Шапка Центра\Шапка сай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3811" y="116632"/>
            <a:ext cx="5932525" cy="1380955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95536" y="2204864"/>
            <a:ext cx="8496944" cy="3168352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Book Antiqua" pitchFamily="18" charset="0"/>
              </a:rPr>
              <a:t>49,05 штатных единиц.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Book Antiqua" pitchFamily="18" charset="0"/>
              </a:rPr>
              <a:t>39 сотрудников.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Book Antiqua" pitchFamily="18" charset="0"/>
              </a:rPr>
              <a:t>30 специалистов (включая директора и заместителя директора по социально-реабилитационной и воспитательной работе, включая социальных работников).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Book Antiqua" pitchFamily="18" charset="0"/>
              </a:rPr>
              <a:t>18 специалистов прошли обучение, приняли участие в семинарах и курсах в 2025 году.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08912" cy="5760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Bookman Old Style" pitchFamily="18" charset="0"/>
              </a:rPr>
              <a:t>Кадры</a:t>
            </a:r>
          </a:p>
        </p:txBody>
      </p:sp>
      <p:pic>
        <p:nvPicPr>
          <p:cNvPr id="1026" name="Picture 2" descr="B:\Шапка Центра\Шапка сай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3811" y="116632"/>
            <a:ext cx="5932525" cy="1380955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95536" y="2204864"/>
            <a:ext cx="8496944" cy="4248472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Book Antiqua" pitchFamily="18" charset="0"/>
              </a:rPr>
              <a:t>Социальные педагоги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Book Antiqua" pitchFamily="18" charset="0"/>
              </a:rPr>
              <a:t>Специалисты по социальной работе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Book Antiqua" pitchFamily="18" charset="0"/>
              </a:rPr>
              <a:t>Педагоги-организаторы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Book Antiqua" pitchFamily="18" charset="0"/>
              </a:rPr>
              <a:t>Педагог-психолог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Book Antiqua" pitchFamily="18" charset="0"/>
              </a:rPr>
              <a:t>Учитель-дефектолог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Book Antiqua" pitchFamily="18" charset="0"/>
              </a:rPr>
              <a:t>Социальные работники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Book Antiqua" pitchFamily="18" charset="0"/>
              </a:rPr>
              <a:t>Медицинские работники</a:t>
            </a:r>
          </a:p>
          <a:p>
            <a:endParaRPr lang="ru-RU" sz="2400" dirty="0" smtClean="0">
              <a:latin typeface="Book Antiqua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400" dirty="0" smtClean="0">
              <a:latin typeface="Book Antiqua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400" dirty="0" smtClean="0">
              <a:latin typeface="Book Antiqua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400" dirty="0" smtClean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08912" cy="43204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latin typeface="Bookman Old Style" pitchFamily="18" charset="0"/>
              </a:rPr>
              <a:t>Количество</a:t>
            </a:r>
            <a:r>
              <a:rPr lang="ru-RU" sz="1800" b="1" dirty="0" smtClean="0"/>
              <a:t> </a:t>
            </a:r>
            <a:r>
              <a:rPr lang="ru-RU" sz="1800" b="1" dirty="0" smtClean="0">
                <a:solidFill>
                  <a:srgbClr val="0070C0"/>
                </a:solidFill>
                <a:latin typeface="Bookman Old Style" pitchFamily="18" charset="0"/>
              </a:rPr>
              <a:t>получателей услуг (семей/детей) в 2024-2025 г.г.</a:t>
            </a:r>
          </a:p>
        </p:txBody>
      </p:sp>
      <p:pic>
        <p:nvPicPr>
          <p:cNvPr id="1026" name="Picture 2" descr="B:\Шапка Центра\Шапка сай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3811" y="116632"/>
            <a:ext cx="5932525" cy="1380955"/>
          </a:xfrm>
          <a:prstGeom prst="rect">
            <a:avLst/>
          </a:prstGeom>
          <a:noFill/>
        </p:spPr>
      </p:pic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2946225"/>
              </p:ext>
            </p:extLst>
          </p:nvPr>
        </p:nvGraphicFramePr>
        <p:xfrm>
          <a:off x="462762" y="2204861"/>
          <a:ext cx="8285702" cy="4176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7368"/>
                <a:gridCol w="1344778"/>
                <a:gridCol w="1274000"/>
                <a:gridCol w="1415556"/>
                <a:gridCol w="1274000"/>
              </a:tblGrid>
              <a:tr h="5669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Отделение 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Семей 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1219                                      1378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Несовершеннолетних 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1298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                                          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1547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496"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</a:tr>
              <a:tr h="363074">
                <a:tc>
                  <a:txBody>
                    <a:bodyPr/>
                    <a:lstStyle/>
                    <a:p>
                      <a:r>
                        <a:rPr lang="ru-RU" sz="1400" b="1" u="sng" dirty="0" smtClean="0"/>
                        <a:t>Отделение профилактики</a:t>
                      </a: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122</a:t>
                      </a:r>
                      <a:endParaRPr kumimoji="0"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</a:tr>
              <a:tr h="393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Отделение социализации</a:t>
                      </a:r>
                      <a:endParaRPr kumimoji="0" lang="ru-RU" sz="1400" b="1" u="sng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</a:tr>
              <a:tr h="38820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Подростковое пространство</a:t>
                      </a:r>
                      <a:endParaRPr kumimoji="0" lang="ru-RU" sz="1400" b="1" i="1" u="sng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338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363</a:t>
                      </a: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</a:tr>
              <a:tr h="393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Отделение помощи женщинам</a:t>
                      </a:r>
                      <a:endParaRPr kumimoji="0" lang="ru-RU" sz="1400" b="1" u="sng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</a:tr>
              <a:tr h="378505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4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«Светлячки»</a:t>
                      </a: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</a:tr>
              <a:tr h="393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«Земляничка»</a:t>
                      </a: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</a:tr>
              <a:tr h="3974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Отделение ранней помощи</a:t>
                      </a: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54</a:t>
                      </a: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</a:t>
                      </a: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</a:t>
                      </a: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</a:t>
                      </a: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</a:tr>
              <a:tr h="566943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4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Организационно-</a:t>
                      </a:r>
                      <a:r>
                        <a:rPr kumimoji="0" lang="ru-RU" sz="1400" b="1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методическое о</a:t>
                      </a:r>
                      <a:r>
                        <a:rPr kumimoji="0" lang="ru-RU" sz="14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тделение</a:t>
                      </a:r>
                      <a:endParaRPr kumimoji="0" lang="ru-RU" sz="1400" b="1" u="sng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851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alpha val="59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988840"/>
            <a:ext cx="762838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Bookman Old Style" pitchFamily="18" charset="0"/>
              </a:rPr>
              <a:t>Отдых и оздоровление детей и подростков Каргопольского района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1800" y="3068960"/>
            <a:ext cx="59766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  <a:t>Летний оздоровительный лагерь </a:t>
            </a:r>
          </a:p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  <a:t>с дневным пребыванием «Сказка лета»;</a:t>
            </a:r>
          </a:p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  <a:t>Весенняя и осенняя смены </a:t>
            </a:r>
          </a:p>
        </p:txBody>
      </p:sp>
      <p:pic>
        <p:nvPicPr>
          <p:cNvPr id="5" name="Picture 2" descr="B:\Шапка Центра\Шапка сай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848"/>
            <a:ext cx="7560840" cy="1583976"/>
          </a:xfrm>
          <a:prstGeom prst="rect">
            <a:avLst/>
          </a:prstGeom>
          <a:noFill/>
        </p:spPr>
      </p:pic>
      <p:pic>
        <p:nvPicPr>
          <p:cNvPr id="7" name="Picture 2" descr="B:\ФОТО 2021\фото СКАЗКА ЛЕТА-2021\В\eO6yL8ghP5I.jpg"/>
          <p:cNvPicPr>
            <a:picLocks noChangeAspect="1" noChangeArrowheads="1"/>
          </p:cNvPicPr>
          <p:nvPr/>
        </p:nvPicPr>
        <p:blipFill>
          <a:blip r:embed="rId3" cstate="print"/>
          <a:srcRect l="3809" r="6682"/>
          <a:stretch>
            <a:fillRect/>
          </a:stretch>
        </p:blipFill>
        <p:spPr bwMode="auto">
          <a:xfrm>
            <a:off x="251520" y="2996952"/>
            <a:ext cx="2369326" cy="352839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699792" y="4653136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  <a:t>В 2025 году охвачено отдыхом 129 несовершеннолетних   </a:t>
            </a:r>
          </a:p>
        </p:txBody>
      </p:sp>
      <p:pic>
        <p:nvPicPr>
          <p:cNvPr id="12" name="Picture 8" descr="https://sun9-10.userapi.com/impg/rhf8s4OqTsJUkig1aYlBXHA-ZMdd4IXAHGR7nw/fQndHI6ppL0.jpg?size=798x1198&amp;quality=96&amp;sign=fe3e8e39b3cf71a343e6a803f564bb4b&amp;type=album"/>
          <p:cNvPicPr>
            <a:picLocks noChangeAspect="1" noChangeArrowheads="1"/>
          </p:cNvPicPr>
          <p:nvPr/>
        </p:nvPicPr>
        <p:blipFill>
          <a:blip r:embed="rId4" cstate="print"/>
          <a:srcRect t="12501" b="11668"/>
          <a:stretch>
            <a:fillRect/>
          </a:stretch>
        </p:blipFill>
        <p:spPr bwMode="auto">
          <a:xfrm>
            <a:off x="6732240" y="4293096"/>
            <a:ext cx="2052000" cy="23360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69976"/>
            <a:ext cx="8060432" cy="6389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Bookman Old Style" pitchFamily="18" charset="0"/>
              </a:rPr>
              <a:t>Социально значимые мероприятия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2636912"/>
            <a:ext cx="860444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200" b="1" dirty="0" smtClean="0">
                <a:solidFill>
                  <a:srgbClr val="0070C0"/>
                </a:solidFill>
                <a:latin typeface="Book Antiqua" pitchFamily="18" charset="0"/>
              </a:rPr>
              <a:t>Мероприятия в День защиты детей</a:t>
            </a:r>
          </a:p>
          <a:p>
            <a:pPr algn="ctr">
              <a:spcAft>
                <a:spcPts val="600"/>
              </a:spcAft>
            </a:pPr>
            <a:r>
              <a:rPr lang="ru-RU" sz="2200" b="1" dirty="0" smtClean="0">
                <a:solidFill>
                  <a:srgbClr val="0070C0"/>
                </a:solidFill>
                <a:latin typeface="Book Antiqua" pitchFamily="18" charset="0"/>
              </a:rPr>
              <a:t>День семьи, любви и верности</a:t>
            </a:r>
          </a:p>
          <a:p>
            <a:pPr algn="ctr">
              <a:spcAft>
                <a:spcPts val="600"/>
              </a:spcAft>
            </a:pPr>
            <a:r>
              <a:rPr lang="ru-RU" sz="2200" b="1" dirty="0" smtClean="0">
                <a:solidFill>
                  <a:srgbClr val="0070C0"/>
                </a:solidFill>
                <a:latin typeface="Book Antiqua" pitchFamily="18" charset="0"/>
              </a:rPr>
              <a:t>Семейная акция «Яркий Я!»</a:t>
            </a:r>
          </a:p>
          <a:p>
            <a:pPr algn="ctr">
              <a:spcAft>
                <a:spcPts val="600"/>
              </a:spcAft>
            </a:pPr>
            <a:r>
              <a:rPr lang="ru-RU" sz="2200" b="1" dirty="0" smtClean="0">
                <a:solidFill>
                  <a:srgbClr val="0070C0"/>
                </a:solidFill>
                <a:latin typeface="Book Antiqua" pitchFamily="18" charset="0"/>
              </a:rPr>
              <a:t>Ёлка в лесу</a:t>
            </a:r>
          </a:p>
          <a:p>
            <a:pPr algn="ctr">
              <a:spcAft>
                <a:spcPts val="600"/>
              </a:spcAft>
            </a:pPr>
            <a:r>
              <a:rPr lang="ru-RU" sz="2200" b="1" dirty="0" smtClean="0">
                <a:solidFill>
                  <a:srgbClr val="0070C0"/>
                </a:solidFill>
                <a:latin typeface="Book Antiqua" pitchFamily="18" charset="0"/>
              </a:rPr>
              <a:t>Фестиваль семейного творчества «Рука в руке»</a:t>
            </a:r>
          </a:p>
          <a:p>
            <a:pPr algn="ctr">
              <a:spcAft>
                <a:spcPts val="600"/>
              </a:spcAft>
            </a:pPr>
            <a:r>
              <a:rPr lang="ru-RU" sz="2200" b="1" dirty="0" smtClean="0">
                <a:solidFill>
                  <a:srgbClr val="0070C0"/>
                </a:solidFill>
                <a:latin typeface="Book Antiqua" pitchFamily="18" charset="0"/>
              </a:rPr>
              <a:t>Семейный фестиваль «</a:t>
            </a:r>
            <a:r>
              <a:rPr lang="ru-RU" sz="2200" b="1" dirty="0" err="1" smtClean="0">
                <a:solidFill>
                  <a:srgbClr val="0070C0"/>
                </a:solidFill>
                <a:latin typeface="Book Antiqua" pitchFamily="18" charset="0"/>
              </a:rPr>
              <a:t>Каргопольские</a:t>
            </a:r>
            <a:r>
              <a:rPr lang="ru-RU" sz="2200" b="1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  <a:latin typeface="Book Antiqua" pitchFamily="18" charset="0"/>
              </a:rPr>
              <a:t>вкусняшки</a:t>
            </a:r>
            <a:r>
              <a:rPr lang="ru-RU" sz="2200" b="1" dirty="0" smtClean="0">
                <a:solidFill>
                  <a:srgbClr val="0070C0"/>
                </a:solidFill>
                <a:latin typeface="Book Antiqua" pitchFamily="18" charset="0"/>
              </a:rPr>
              <a:t>»</a:t>
            </a:r>
          </a:p>
          <a:p>
            <a:pPr algn="ctr">
              <a:spcAft>
                <a:spcPts val="600"/>
              </a:spcAft>
            </a:pPr>
            <a:r>
              <a:rPr lang="ru-RU" sz="2200" b="1" dirty="0" smtClean="0">
                <a:solidFill>
                  <a:srgbClr val="0070C0"/>
                </a:solidFill>
                <a:latin typeface="Book Antiqua" pitchFamily="18" charset="0"/>
              </a:rPr>
              <a:t>Межрайонный фестиваль «Солдатская завалинка»</a:t>
            </a:r>
          </a:p>
          <a:p>
            <a:pPr algn="ctr">
              <a:spcAft>
                <a:spcPts val="600"/>
              </a:spcAft>
            </a:pPr>
            <a:r>
              <a:rPr lang="ru-RU" sz="2200" b="1" dirty="0" smtClean="0">
                <a:solidFill>
                  <a:srgbClr val="0070C0"/>
                </a:solidFill>
                <a:latin typeface="Book Antiqua" pitchFamily="18" charset="0"/>
              </a:rPr>
              <a:t>Фестиваль семейных театров «Сказка приходит в твой дом»</a:t>
            </a:r>
          </a:p>
          <a:p>
            <a:pPr algn="ctr">
              <a:spcAft>
                <a:spcPts val="600"/>
              </a:spcAft>
            </a:pPr>
            <a:r>
              <a:rPr lang="ru-RU" sz="2200" b="1" dirty="0" smtClean="0">
                <a:solidFill>
                  <a:srgbClr val="0070C0"/>
                </a:solidFill>
                <a:latin typeface="Book Antiqua" pitchFamily="18" charset="0"/>
              </a:rPr>
              <a:t>Фестиваль подростковых театров «ТАКИЕ»</a:t>
            </a:r>
          </a:p>
        </p:txBody>
      </p:sp>
      <p:pic>
        <p:nvPicPr>
          <p:cNvPr id="5" name="Picture 2" descr="B:\Шапка Центра\Шапка сай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707" y="260848"/>
            <a:ext cx="7732725" cy="180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728"/>
            <a:ext cx="8748464" cy="720000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solidFill>
                  <a:srgbClr val="0070C0"/>
                </a:solidFill>
                <a:latin typeface="Book Antiqua" pitchFamily="18" charset="0"/>
                <a:ea typeface="+mn-ea"/>
                <a:cs typeface="+mn-cs"/>
              </a:rPr>
              <a:t>Проекты:</a:t>
            </a:r>
          </a:p>
        </p:txBody>
      </p:sp>
      <p:pic>
        <p:nvPicPr>
          <p:cNvPr id="2050" name="Picture 2" descr="C:\Users\AS\Desktop\GwSUpc2q9dA.jpg"/>
          <p:cNvPicPr>
            <a:picLocks noChangeAspect="1" noChangeArrowheads="1"/>
          </p:cNvPicPr>
          <p:nvPr/>
        </p:nvPicPr>
        <p:blipFill>
          <a:blip r:embed="rId2" cstate="print"/>
          <a:srcRect l="12082" r="11344"/>
          <a:stretch>
            <a:fillRect/>
          </a:stretch>
        </p:blipFill>
        <p:spPr bwMode="auto">
          <a:xfrm>
            <a:off x="539552" y="1436912"/>
            <a:ext cx="1296144" cy="1200000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051720" y="1260049"/>
            <a:ext cx="66967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«Создание выездной службы ранней помощи детям и их семьям «Домашний консультант», размер гранта 998 772 рубля.</a:t>
            </a:r>
            <a:endParaRPr lang="ru-RU" sz="1600" dirty="0" smtClean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23728" y="2124145"/>
            <a:ext cx="66967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«Создание семейной мастерской» «Искусство творить вместе», размер гранта 2 241 199 рублей.</a:t>
            </a:r>
            <a:endParaRPr lang="ru-RU" sz="1600" dirty="0" smtClean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1986" name="AutoShape 2" descr="Фонд Тимчен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Фонд Тимчен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AutoShape 6" descr="Фонд Тимчен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92" name="Picture 8" descr="https://sun9-36.vkuserphoto.ru/s/v1/ig2/udIZ-b7fVkq20-Czq3cRKGj5ues0cXcs84x6xECUo7D2mgONGSdx1joH8ySIQM1Ikqdwc6LpwbAudKolFpQWkTPP.jpg?quality=95&amp;as=32x32,48x48,72x72,108x108,160x160,240x240,360x360,480x480,540x540,640x640,720x720,1080x1080,1280x1281,1440x1441,2246x2247&amp;from=bu&amp;u=KHjq8fYOVd7XBqqg0vTCz7pyDqQpi54CRmup7lk-8vo&amp;cs=360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869160"/>
            <a:ext cx="1368152" cy="1368152"/>
          </a:xfrm>
          <a:prstGeom prst="rect">
            <a:avLst/>
          </a:prstGeom>
          <a:noFill/>
        </p:spPr>
      </p:pic>
      <p:pic>
        <p:nvPicPr>
          <p:cNvPr id="41994" name="Picture 10" descr="https://sun9-88.vkuserphoto.ru/s/v1/ig2/NwtSp95BGfi-Ggj8GvsXbZe_nRSjWmtGU6j9IGWEY8svmseyfbX3uD6_cAAGzK_lcjODoux9RrP3iZwfF3SWMCmT.jpg?quality=95&amp;as=32x29,48x44,72x66,108x99,160x146,240x219,360x328,480x438,540x493,640x584,720x657,741x676&amp;from=bu&amp;u=sEDFlKTrEK2e8ITiHZmG5iOwb0aXO9FcBtdI0CneMRQ&amp;cs=741x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984320"/>
            <a:ext cx="1513552" cy="1380784"/>
          </a:xfrm>
          <a:prstGeom prst="rect">
            <a:avLst/>
          </a:prstGeom>
          <a:noFill/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899592" y="3594502"/>
            <a:ext cx="60486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«Генеральная уборка», размер пожертвования 382 100 рублей. 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547664" y="5517232"/>
            <a:ext cx="56886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«Вкусная среда», размер пожертвования 446 859 рублей.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16" y="2069976"/>
            <a:ext cx="8060432" cy="6389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Bookman Old Style" pitchFamily="18" charset="0"/>
              </a:rPr>
              <a:t>Хозяйственная деятельность: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2764572"/>
            <a:ext cx="8604448" cy="3400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Участие в Программе комплексного развития сельских территорий (совместно с администрацией </a:t>
            </a:r>
            <a:r>
              <a:rPr lang="ru-RU" b="1" dirty="0" err="1" smtClean="0">
                <a:solidFill>
                  <a:srgbClr val="0070C0"/>
                </a:solidFill>
                <a:latin typeface="Book Antiqua" pitchFamily="18" charset="0"/>
              </a:rPr>
              <a:t>Каргопольского</a:t>
            </a:r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 округа) – 54 885 420 руб. (фасад, </a:t>
            </a:r>
            <a:r>
              <a:rPr lang="ru-RU" b="1" dirty="0" err="1" smtClean="0">
                <a:solidFill>
                  <a:srgbClr val="0070C0"/>
                </a:solidFill>
                <a:latin typeface="Book Antiqua" pitchFamily="18" charset="0"/>
              </a:rPr>
              <a:t>отмостка</a:t>
            </a:r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, кровля, перекрытия, окна, двери, система отопления).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Дополнительно капитально отремонтированы системы водоснабжения и канализации учреждения на сумму 956 846,36 руб.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В настоящее время ремонтные работы продолжаются внутри здания: восстановлена система видеонаблюдения, идут работы на системе противопожарной защиты, готовятся документы на конкурсные процедуры по восстановлению системы электроснабжения здания (10 919 508, 57 руб.).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70C0"/>
                </a:solidFill>
                <a:latin typeface="Book Antiqua" pitchFamily="18" charset="0"/>
              </a:rPr>
              <a:t>Требуется на косметический ремонт помещений – 15 176 300 руб.</a:t>
            </a:r>
          </a:p>
        </p:txBody>
      </p:sp>
      <p:pic>
        <p:nvPicPr>
          <p:cNvPr id="5" name="Picture 2" descr="B:\Шапка Центра\Шапка сай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849"/>
            <a:ext cx="7344816" cy="1583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2923</TotalTime>
  <Words>510</Words>
  <Application>Microsoft Office PowerPoint</Application>
  <PresentationFormat>Экран (4:3)</PresentationFormat>
  <Paragraphs>109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Учреждение функционирует с 2005 года,  в 2020 году переименовано.</vt:lpstr>
      <vt:lpstr>Слайд 2</vt:lpstr>
      <vt:lpstr>Кадры</vt:lpstr>
      <vt:lpstr>Кадры</vt:lpstr>
      <vt:lpstr>Количество получателей услуг (семей/детей) в 2024-2025 г.г.</vt:lpstr>
      <vt:lpstr>Отдых и оздоровление детей и подростков Каргопольского района</vt:lpstr>
      <vt:lpstr>Социально значимые мероприятия</vt:lpstr>
      <vt:lpstr>Проекты:</vt:lpstr>
      <vt:lpstr>Хозяйственная деятельность: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Отделение социальной помощи семьям с детьми (ОСПС)</dc:title>
  <dc:creator>AS</dc:creator>
  <cp:lastModifiedBy>User</cp:lastModifiedBy>
  <cp:revision>237</cp:revision>
  <dcterms:created xsi:type="dcterms:W3CDTF">2021-08-04T14:04:02Z</dcterms:created>
  <dcterms:modified xsi:type="dcterms:W3CDTF">2026-07-22T09:25:24Z</dcterms:modified>
</cp:coreProperties>
</file>